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8" r:id="rId1"/>
  </p:sldMasterIdLst>
  <p:notesMasterIdLst>
    <p:notesMasterId r:id="rId36"/>
  </p:notesMasterIdLst>
  <p:sldIdLst>
    <p:sldId id="256" r:id="rId2"/>
    <p:sldId id="279" r:id="rId3"/>
    <p:sldId id="289" r:id="rId4"/>
    <p:sldId id="278" r:id="rId5"/>
    <p:sldId id="284" r:id="rId6"/>
    <p:sldId id="281" r:id="rId7"/>
    <p:sldId id="270" r:id="rId8"/>
    <p:sldId id="272" r:id="rId9"/>
    <p:sldId id="276" r:id="rId10"/>
    <p:sldId id="283" r:id="rId11"/>
    <p:sldId id="273" r:id="rId12"/>
    <p:sldId id="274" r:id="rId13"/>
    <p:sldId id="275" r:id="rId14"/>
    <p:sldId id="288" r:id="rId15"/>
    <p:sldId id="290" r:id="rId16"/>
    <p:sldId id="295" r:id="rId17"/>
    <p:sldId id="296" r:id="rId18"/>
    <p:sldId id="297" r:id="rId19"/>
    <p:sldId id="298" r:id="rId20"/>
    <p:sldId id="291" r:id="rId21"/>
    <p:sldId id="299" r:id="rId22"/>
    <p:sldId id="300" r:id="rId23"/>
    <p:sldId id="292" r:id="rId24"/>
    <p:sldId id="301" r:id="rId25"/>
    <p:sldId id="302" r:id="rId26"/>
    <p:sldId id="293" r:id="rId27"/>
    <p:sldId id="303" r:id="rId28"/>
    <p:sldId id="304" r:id="rId29"/>
    <p:sldId id="305" r:id="rId30"/>
    <p:sldId id="306" r:id="rId31"/>
    <p:sldId id="258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87" autoAdjust="0"/>
  </p:normalViewPr>
  <p:slideViewPr>
    <p:cSldViewPr snapToObject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042BB-5DE5-4627-9DCC-A11C8B45035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3CEE011-2F40-43A2-94D7-0837EADE164F}">
      <dgm:prSet phldrT="[Szöveg]" custT="1"/>
      <dgm:spPr/>
      <dgm:t>
        <a:bodyPr/>
        <a:lstStyle/>
        <a:p>
          <a:r>
            <a:rPr lang="hu-HU" sz="1400" dirty="0"/>
            <a:t>A helyi gazdaság versenyképességének erősítése</a:t>
          </a:r>
        </a:p>
      </dgm:t>
    </dgm:pt>
    <dgm:pt modelId="{BB50F747-5594-41A9-AAFF-679C366764A4}" type="parTrans" cxnId="{07A5EFB0-9FFD-4FB1-86BA-38414EB6B04D}">
      <dgm:prSet/>
      <dgm:spPr/>
      <dgm:t>
        <a:bodyPr/>
        <a:lstStyle/>
        <a:p>
          <a:endParaRPr lang="hu-HU" sz="2000"/>
        </a:p>
      </dgm:t>
    </dgm:pt>
    <dgm:pt modelId="{FF460AB1-94E9-4DF5-9C69-7E1D47DAC670}" type="sibTrans" cxnId="{07A5EFB0-9FFD-4FB1-86BA-38414EB6B04D}">
      <dgm:prSet/>
      <dgm:spPr/>
      <dgm:t>
        <a:bodyPr/>
        <a:lstStyle/>
        <a:p>
          <a:endParaRPr lang="hu-HU" sz="2000"/>
        </a:p>
      </dgm:t>
    </dgm:pt>
    <dgm:pt modelId="{B1970766-BBBD-42F2-8C40-102225FD2247}">
      <dgm:prSet phldrT="[Szöveg]" custT="1"/>
      <dgm:spPr/>
      <dgm:t>
        <a:bodyPr/>
        <a:lstStyle/>
        <a:p>
          <a:r>
            <a:rPr lang="hu-HU" sz="1400"/>
            <a:t>1. A helyben működő vállalkozások megerősítése</a:t>
          </a:r>
        </a:p>
      </dgm:t>
    </dgm:pt>
    <dgm:pt modelId="{D78C072F-442B-4814-BFBF-12BC0954AAEC}" type="parTrans" cxnId="{31AB08CC-7F4A-433D-A77B-E28E9EAD5888}">
      <dgm:prSet/>
      <dgm:spPr/>
      <dgm:t>
        <a:bodyPr/>
        <a:lstStyle/>
        <a:p>
          <a:endParaRPr lang="hu-HU" sz="2000"/>
        </a:p>
      </dgm:t>
    </dgm:pt>
    <dgm:pt modelId="{E161A4EE-CE4F-4AA9-9511-B7A61D9DA688}" type="sibTrans" cxnId="{31AB08CC-7F4A-433D-A77B-E28E9EAD5888}">
      <dgm:prSet/>
      <dgm:spPr/>
      <dgm:t>
        <a:bodyPr/>
        <a:lstStyle/>
        <a:p>
          <a:endParaRPr lang="hu-HU" sz="2000"/>
        </a:p>
      </dgm:t>
    </dgm:pt>
    <dgm:pt modelId="{FEFE783C-EA39-475A-B3D6-589457576A2A}">
      <dgm:prSet phldrT="[Szöveg]" custT="1"/>
      <dgm:spPr/>
      <dgm:t>
        <a:bodyPr/>
        <a:lstStyle/>
        <a:p>
          <a:r>
            <a:rPr lang="hu-HU" sz="1400"/>
            <a:t>2. A működő vállalkozások számának növelése</a:t>
          </a:r>
        </a:p>
      </dgm:t>
    </dgm:pt>
    <dgm:pt modelId="{7AE17222-1FBE-44FC-B6E2-59C8D4D81198}" type="parTrans" cxnId="{FDA258B4-3746-431F-B5BD-F6F1336A1440}">
      <dgm:prSet/>
      <dgm:spPr/>
      <dgm:t>
        <a:bodyPr/>
        <a:lstStyle/>
        <a:p>
          <a:endParaRPr lang="hu-HU" sz="2000"/>
        </a:p>
      </dgm:t>
    </dgm:pt>
    <dgm:pt modelId="{F14EBEA6-D9EA-433B-8E6D-ECF879B1143B}" type="sibTrans" cxnId="{FDA258B4-3746-431F-B5BD-F6F1336A1440}">
      <dgm:prSet/>
      <dgm:spPr/>
      <dgm:t>
        <a:bodyPr/>
        <a:lstStyle/>
        <a:p>
          <a:endParaRPr lang="hu-HU" sz="2000"/>
        </a:p>
      </dgm:t>
    </dgm:pt>
    <dgm:pt modelId="{3E6B8004-1C15-4B13-A8DC-2A9C15AE29A6}">
      <dgm:prSet phldrT="[Szöveg]" custT="1"/>
      <dgm:spPr/>
      <dgm:t>
        <a:bodyPr/>
        <a:lstStyle/>
        <a:p>
          <a:r>
            <a:rPr lang="hu-HU" sz="1400" dirty="0"/>
            <a:t>Munkaerőpiaci integráció</a:t>
          </a:r>
        </a:p>
      </dgm:t>
    </dgm:pt>
    <dgm:pt modelId="{70868990-FF9D-4718-89D7-91A399C32EDB}" type="parTrans" cxnId="{16F3E22E-F3FC-4A09-B144-3A1F2B972368}">
      <dgm:prSet/>
      <dgm:spPr/>
      <dgm:t>
        <a:bodyPr/>
        <a:lstStyle/>
        <a:p>
          <a:endParaRPr lang="hu-HU" sz="2000"/>
        </a:p>
      </dgm:t>
    </dgm:pt>
    <dgm:pt modelId="{B0DFFFDD-5E01-4176-9536-7CA29C33A3F6}" type="sibTrans" cxnId="{16F3E22E-F3FC-4A09-B144-3A1F2B972368}">
      <dgm:prSet/>
      <dgm:spPr/>
      <dgm:t>
        <a:bodyPr/>
        <a:lstStyle/>
        <a:p>
          <a:endParaRPr lang="hu-HU" sz="2000"/>
        </a:p>
      </dgm:t>
    </dgm:pt>
    <dgm:pt modelId="{CD7FA363-4796-406F-80E4-8531F39BD55F}">
      <dgm:prSet phldrT="[Szöveg]" custT="1"/>
      <dgm:spPr/>
      <dgm:t>
        <a:bodyPr/>
        <a:lstStyle/>
        <a:p>
          <a:r>
            <a:rPr lang="hu-HU" sz="1400"/>
            <a:t>5. A munkáltatói igényeknek megfelelő tudással rendelkező munkavállalók biztosítása</a:t>
          </a:r>
        </a:p>
      </dgm:t>
    </dgm:pt>
    <dgm:pt modelId="{3974C428-79D2-4067-9AAB-F06544006AAC}" type="parTrans" cxnId="{576C4E6B-6687-4043-A09C-2F2D68FF12C9}">
      <dgm:prSet/>
      <dgm:spPr/>
      <dgm:t>
        <a:bodyPr/>
        <a:lstStyle/>
        <a:p>
          <a:endParaRPr lang="hu-HU" sz="2000"/>
        </a:p>
      </dgm:t>
    </dgm:pt>
    <dgm:pt modelId="{E46D1544-DEE0-4500-B0DA-F08B4C4998C4}" type="sibTrans" cxnId="{576C4E6B-6687-4043-A09C-2F2D68FF12C9}">
      <dgm:prSet/>
      <dgm:spPr/>
      <dgm:t>
        <a:bodyPr/>
        <a:lstStyle/>
        <a:p>
          <a:endParaRPr lang="hu-HU" sz="2000"/>
        </a:p>
      </dgm:t>
    </dgm:pt>
    <dgm:pt modelId="{F5271C3E-A92C-480F-9233-C1D1C721FB96}">
      <dgm:prSet phldrT="[Szöveg]" custT="1"/>
      <dgm:spPr/>
      <dgm:t>
        <a:bodyPr/>
        <a:lstStyle/>
        <a:p>
          <a:r>
            <a:rPr lang="hu-HU" sz="1400"/>
            <a:t>Munkavállalási feltételek javítása</a:t>
          </a:r>
        </a:p>
      </dgm:t>
    </dgm:pt>
    <dgm:pt modelId="{D0D8F653-4F26-4962-8780-39A526C8297E}" type="parTrans" cxnId="{DA31A5B6-E6FC-44BA-8218-B485354B5974}">
      <dgm:prSet/>
      <dgm:spPr/>
      <dgm:t>
        <a:bodyPr/>
        <a:lstStyle/>
        <a:p>
          <a:endParaRPr lang="hu-HU" sz="2000"/>
        </a:p>
      </dgm:t>
    </dgm:pt>
    <dgm:pt modelId="{9FC5B73D-63F4-4F31-BC87-0FA924527F23}" type="sibTrans" cxnId="{DA31A5B6-E6FC-44BA-8218-B485354B5974}">
      <dgm:prSet/>
      <dgm:spPr/>
      <dgm:t>
        <a:bodyPr/>
        <a:lstStyle/>
        <a:p>
          <a:endParaRPr lang="hu-HU" sz="2000"/>
        </a:p>
      </dgm:t>
    </dgm:pt>
    <dgm:pt modelId="{A6C3502B-170E-49E9-A8B1-EFBE263BC2B6}">
      <dgm:prSet phldrT="[Szöveg]" custT="1"/>
      <dgm:spPr/>
      <dgm:t>
        <a:bodyPr/>
        <a:lstStyle/>
        <a:p>
          <a:r>
            <a:rPr lang="hu-HU" sz="1400" dirty="0"/>
            <a:t>7. A munkavállalók munkába járásának segítése</a:t>
          </a:r>
        </a:p>
      </dgm:t>
    </dgm:pt>
    <dgm:pt modelId="{B74C1187-5488-4B29-BFD1-2AE8AD7A4DD3}" type="parTrans" cxnId="{478B1D47-EB34-4A61-984A-CC4A965473B2}">
      <dgm:prSet/>
      <dgm:spPr/>
      <dgm:t>
        <a:bodyPr/>
        <a:lstStyle/>
        <a:p>
          <a:endParaRPr lang="hu-HU" sz="2000"/>
        </a:p>
      </dgm:t>
    </dgm:pt>
    <dgm:pt modelId="{06AA03E2-3FCC-4C61-8B56-B172921BD043}" type="sibTrans" cxnId="{478B1D47-EB34-4A61-984A-CC4A965473B2}">
      <dgm:prSet/>
      <dgm:spPr/>
      <dgm:t>
        <a:bodyPr/>
        <a:lstStyle/>
        <a:p>
          <a:endParaRPr lang="hu-HU" sz="2000"/>
        </a:p>
      </dgm:t>
    </dgm:pt>
    <dgm:pt modelId="{3D4F57EF-020E-48A1-ADB7-34FE9438FE8A}">
      <dgm:prSet phldrT="[Szöveg]" custT="1"/>
      <dgm:spPr/>
      <dgm:t>
        <a:bodyPr/>
        <a:lstStyle/>
        <a:p>
          <a:r>
            <a:rPr lang="hu-HU" sz="1400" dirty="0"/>
            <a:t>8. Atipikus foglalkoztatás ösztönzése</a:t>
          </a:r>
        </a:p>
      </dgm:t>
    </dgm:pt>
    <dgm:pt modelId="{193987AE-8FDA-414E-8E2A-AE151490345D}" type="parTrans" cxnId="{9216B3F3-2FCF-4D92-8591-264C08C55438}">
      <dgm:prSet/>
      <dgm:spPr/>
      <dgm:t>
        <a:bodyPr/>
        <a:lstStyle/>
        <a:p>
          <a:endParaRPr lang="hu-HU" sz="2000"/>
        </a:p>
      </dgm:t>
    </dgm:pt>
    <dgm:pt modelId="{84F8F3EC-C7FF-446E-8B29-EE6F2E82278F}" type="sibTrans" cxnId="{9216B3F3-2FCF-4D92-8591-264C08C55438}">
      <dgm:prSet/>
      <dgm:spPr/>
      <dgm:t>
        <a:bodyPr/>
        <a:lstStyle/>
        <a:p>
          <a:endParaRPr lang="hu-HU" sz="2000"/>
        </a:p>
      </dgm:t>
    </dgm:pt>
    <dgm:pt modelId="{C7A36FEA-2FE2-4D38-98B0-E990961F6A91}">
      <dgm:prSet phldrT="[Szöveg]" custT="1"/>
      <dgm:spPr/>
      <dgm:t>
        <a:bodyPr/>
        <a:lstStyle/>
        <a:p>
          <a:r>
            <a:rPr lang="hu-HU" sz="1400" strike="sngStrike" dirty="0">
              <a:solidFill>
                <a:srgbClr val="FF0000"/>
              </a:solidFill>
            </a:rPr>
            <a:t>3. A mezőgazdaság által megtermelt áruk helyben történő feldolgozásának támogatása</a:t>
          </a:r>
        </a:p>
      </dgm:t>
    </dgm:pt>
    <dgm:pt modelId="{033D95C8-1210-4A96-AF1F-1176A548C54E}" type="parTrans" cxnId="{EA76FE47-2AF1-49CF-B1BE-A6D6D5902477}">
      <dgm:prSet/>
      <dgm:spPr/>
      <dgm:t>
        <a:bodyPr/>
        <a:lstStyle/>
        <a:p>
          <a:endParaRPr lang="hu-HU" sz="2000"/>
        </a:p>
      </dgm:t>
    </dgm:pt>
    <dgm:pt modelId="{894BA0D2-DD3A-4D47-B89E-C02F207EE585}" type="sibTrans" cxnId="{EA76FE47-2AF1-49CF-B1BE-A6D6D5902477}">
      <dgm:prSet/>
      <dgm:spPr/>
      <dgm:t>
        <a:bodyPr/>
        <a:lstStyle/>
        <a:p>
          <a:endParaRPr lang="hu-HU" sz="2000"/>
        </a:p>
      </dgm:t>
    </dgm:pt>
    <dgm:pt modelId="{A2504481-3934-48D8-92C3-061C41E280BF}">
      <dgm:prSet phldrT="[Szöveg]" custT="1"/>
      <dgm:spPr/>
      <dgm:t>
        <a:bodyPr/>
        <a:lstStyle/>
        <a:p>
          <a:r>
            <a:rPr lang="hu-HU" sz="1400"/>
            <a:t>6. Az álláskeresők munkához jutásának támogatása</a:t>
          </a:r>
        </a:p>
      </dgm:t>
    </dgm:pt>
    <dgm:pt modelId="{B1330757-2130-45DC-82ED-C1D786F83D76}" type="parTrans" cxnId="{0A783B03-D318-415A-8394-0A558D9CE623}">
      <dgm:prSet/>
      <dgm:spPr/>
      <dgm:t>
        <a:bodyPr/>
        <a:lstStyle/>
        <a:p>
          <a:endParaRPr lang="hu-HU" sz="2000"/>
        </a:p>
      </dgm:t>
    </dgm:pt>
    <dgm:pt modelId="{99FA1C21-F502-4158-9C7F-38F8D5EC3AF2}" type="sibTrans" cxnId="{0A783B03-D318-415A-8394-0A558D9CE623}">
      <dgm:prSet/>
      <dgm:spPr/>
      <dgm:t>
        <a:bodyPr/>
        <a:lstStyle/>
        <a:p>
          <a:endParaRPr lang="hu-HU" sz="2000"/>
        </a:p>
      </dgm:t>
    </dgm:pt>
    <dgm:pt modelId="{7B453E1E-FFDA-438B-9D6E-3A30C3DF1AEA}">
      <dgm:prSet phldrT="[Szöveg]" custT="1"/>
      <dgm:spPr/>
      <dgm:t>
        <a:bodyPr/>
        <a:lstStyle/>
        <a:p>
          <a:r>
            <a:rPr lang="hu-HU" sz="1400" dirty="0"/>
            <a:t>4. Inaktívak visszaterelése a </a:t>
          </a:r>
          <a:r>
            <a:rPr lang="hu-HU" sz="1400" dirty="0" err="1"/>
            <a:t>munakerőpiacra</a:t>
          </a:r>
          <a:endParaRPr lang="hu-HU" sz="1400" dirty="0"/>
        </a:p>
      </dgm:t>
    </dgm:pt>
    <dgm:pt modelId="{76159EBF-4F9B-44C8-A650-7391A1ECFB02}" type="parTrans" cxnId="{9D30D759-4389-4019-897F-726628DF732E}">
      <dgm:prSet/>
      <dgm:spPr/>
      <dgm:t>
        <a:bodyPr/>
        <a:lstStyle/>
        <a:p>
          <a:endParaRPr lang="hu-HU" sz="2000"/>
        </a:p>
      </dgm:t>
    </dgm:pt>
    <dgm:pt modelId="{59CC8B78-547B-4549-AA47-5E096578E36C}" type="sibTrans" cxnId="{9D30D759-4389-4019-897F-726628DF732E}">
      <dgm:prSet/>
      <dgm:spPr/>
      <dgm:t>
        <a:bodyPr/>
        <a:lstStyle/>
        <a:p>
          <a:endParaRPr lang="hu-HU" sz="2000"/>
        </a:p>
      </dgm:t>
    </dgm:pt>
    <dgm:pt modelId="{E53C514D-031B-4611-AD36-BFACEF5C2B22}">
      <dgm:prSet phldrT="[Szöveg]" custT="1"/>
      <dgm:spPr/>
      <dgm:t>
        <a:bodyPr/>
        <a:lstStyle/>
        <a:p>
          <a:r>
            <a:rPr lang="hu-HU" sz="1400"/>
            <a:t>Erős, és hosszútávra szóló partnerség megteremtése</a:t>
          </a:r>
        </a:p>
      </dgm:t>
    </dgm:pt>
    <dgm:pt modelId="{B1E57F49-8E0E-4D57-BF2C-35946278FD61}" type="parTrans" cxnId="{AA916189-35DA-4810-A47E-F685B50B09B7}">
      <dgm:prSet/>
      <dgm:spPr/>
      <dgm:t>
        <a:bodyPr/>
        <a:lstStyle/>
        <a:p>
          <a:endParaRPr lang="hu-HU" sz="2000"/>
        </a:p>
      </dgm:t>
    </dgm:pt>
    <dgm:pt modelId="{ACBE821D-B047-403B-A678-2CAE016B9928}" type="sibTrans" cxnId="{AA916189-35DA-4810-A47E-F685B50B09B7}">
      <dgm:prSet/>
      <dgm:spPr/>
      <dgm:t>
        <a:bodyPr/>
        <a:lstStyle/>
        <a:p>
          <a:endParaRPr lang="hu-HU" sz="2000"/>
        </a:p>
      </dgm:t>
    </dgm:pt>
    <dgm:pt modelId="{C4249D83-071E-4DAC-AF2B-A578591089B2}">
      <dgm:prSet phldrT="[Szöveg]" custT="1"/>
      <dgm:spPr/>
      <dgm:t>
        <a:bodyPr/>
        <a:lstStyle/>
        <a:p>
          <a:r>
            <a:rPr lang="hu-HU" sz="1400" dirty="0"/>
            <a:t>9. Foglalkoztatási együttműködések kialakítása és fenntartása</a:t>
          </a:r>
        </a:p>
      </dgm:t>
    </dgm:pt>
    <dgm:pt modelId="{428E3118-3F2A-4726-94C0-BD69142B45E7}" type="parTrans" cxnId="{5D494F54-2865-4CD8-84FD-B3651B01DF53}">
      <dgm:prSet/>
      <dgm:spPr/>
      <dgm:t>
        <a:bodyPr/>
        <a:lstStyle/>
        <a:p>
          <a:endParaRPr lang="hu-HU" sz="2000"/>
        </a:p>
      </dgm:t>
    </dgm:pt>
    <dgm:pt modelId="{CBFCB1EA-3510-44FF-B05D-3B3DC5E821FC}" type="sibTrans" cxnId="{5D494F54-2865-4CD8-84FD-B3651B01DF53}">
      <dgm:prSet/>
      <dgm:spPr/>
      <dgm:t>
        <a:bodyPr/>
        <a:lstStyle/>
        <a:p>
          <a:endParaRPr lang="hu-HU" sz="2000"/>
        </a:p>
      </dgm:t>
    </dgm:pt>
    <dgm:pt modelId="{A69D477D-257C-4574-AA3F-B37E30B94B7B}" type="pres">
      <dgm:prSet presAssocID="{DF3042BB-5DE5-4627-9DCC-A11C8B450358}" presName="vert0" presStyleCnt="0">
        <dgm:presLayoutVars>
          <dgm:dir/>
          <dgm:animOne val="branch"/>
          <dgm:animLvl val="lvl"/>
        </dgm:presLayoutVars>
      </dgm:prSet>
      <dgm:spPr/>
    </dgm:pt>
    <dgm:pt modelId="{CE1BB3BE-9263-4AA6-8BD7-DE06FDB90141}" type="pres">
      <dgm:prSet presAssocID="{53CEE011-2F40-43A2-94D7-0837EADE164F}" presName="thickLine" presStyleLbl="alignNode1" presStyleIdx="0" presStyleCnt="4"/>
      <dgm:spPr/>
    </dgm:pt>
    <dgm:pt modelId="{D7968E17-2E29-4598-BD30-C2838AFF4B07}" type="pres">
      <dgm:prSet presAssocID="{53CEE011-2F40-43A2-94D7-0837EADE164F}" presName="horz1" presStyleCnt="0"/>
      <dgm:spPr/>
    </dgm:pt>
    <dgm:pt modelId="{4B369AB2-5714-47AE-A044-0245901556B4}" type="pres">
      <dgm:prSet presAssocID="{53CEE011-2F40-43A2-94D7-0837EADE164F}" presName="tx1" presStyleLbl="revTx" presStyleIdx="0" presStyleCnt="13"/>
      <dgm:spPr/>
    </dgm:pt>
    <dgm:pt modelId="{916EEDE7-04F5-4493-AFC9-53D1D96B41DB}" type="pres">
      <dgm:prSet presAssocID="{53CEE011-2F40-43A2-94D7-0837EADE164F}" presName="vert1" presStyleCnt="0"/>
      <dgm:spPr/>
    </dgm:pt>
    <dgm:pt modelId="{B0DA6DEC-2F1C-4421-9F28-4544CA6D5127}" type="pres">
      <dgm:prSet presAssocID="{B1970766-BBBD-42F2-8C40-102225FD2247}" presName="vertSpace2a" presStyleCnt="0"/>
      <dgm:spPr/>
    </dgm:pt>
    <dgm:pt modelId="{47B952C9-2248-49BB-A89D-8F355E546B90}" type="pres">
      <dgm:prSet presAssocID="{B1970766-BBBD-42F2-8C40-102225FD2247}" presName="horz2" presStyleCnt="0"/>
      <dgm:spPr/>
    </dgm:pt>
    <dgm:pt modelId="{D2447DE1-B023-42E3-97E1-BD661B542057}" type="pres">
      <dgm:prSet presAssocID="{B1970766-BBBD-42F2-8C40-102225FD2247}" presName="horzSpace2" presStyleCnt="0"/>
      <dgm:spPr/>
    </dgm:pt>
    <dgm:pt modelId="{87855E43-69C9-43C6-97FB-B82F42188116}" type="pres">
      <dgm:prSet presAssocID="{B1970766-BBBD-42F2-8C40-102225FD2247}" presName="tx2" presStyleLbl="revTx" presStyleIdx="1" presStyleCnt="13"/>
      <dgm:spPr/>
    </dgm:pt>
    <dgm:pt modelId="{0398E30F-D45A-4709-9893-7452D05A11B2}" type="pres">
      <dgm:prSet presAssocID="{B1970766-BBBD-42F2-8C40-102225FD2247}" presName="vert2" presStyleCnt="0"/>
      <dgm:spPr/>
    </dgm:pt>
    <dgm:pt modelId="{10B1F695-9C9E-4553-967A-88C788B3AB28}" type="pres">
      <dgm:prSet presAssocID="{B1970766-BBBD-42F2-8C40-102225FD2247}" presName="thinLine2b" presStyleLbl="callout" presStyleIdx="0" presStyleCnt="9"/>
      <dgm:spPr/>
    </dgm:pt>
    <dgm:pt modelId="{F3BBE9AC-09F0-4224-AAB8-29205E6F3F5F}" type="pres">
      <dgm:prSet presAssocID="{B1970766-BBBD-42F2-8C40-102225FD2247}" presName="vertSpace2b" presStyleCnt="0"/>
      <dgm:spPr/>
    </dgm:pt>
    <dgm:pt modelId="{17E1A520-23C5-40D9-AB53-BA4E35ABCAD2}" type="pres">
      <dgm:prSet presAssocID="{FEFE783C-EA39-475A-B3D6-589457576A2A}" presName="horz2" presStyleCnt="0"/>
      <dgm:spPr/>
    </dgm:pt>
    <dgm:pt modelId="{755A1D41-CD27-4B20-9809-D2ACFC0F150F}" type="pres">
      <dgm:prSet presAssocID="{FEFE783C-EA39-475A-B3D6-589457576A2A}" presName="horzSpace2" presStyleCnt="0"/>
      <dgm:spPr/>
    </dgm:pt>
    <dgm:pt modelId="{09ACFB55-DBE1-44B9-8440-80C741DDF893}" type="pres">
      <dgm:prSet presAssocID="{FEFE783C-EA39-475A-B3D6-589457576A2A}" presName="tx2" presStyleLbl="revTx" presStyleIdx="2" presStyleCnt="13"/>
      <dgm:spPr/>
    </dgm:pt>
    <dgm:pt modelId="{1FEC7737-8F0F-49D9-B0B0-AC4863B4E914}" type="pres">
      <dgm:prSet presAssocID="{FEFE783C-EA39-475A-B3D6-589457576A2A}" presName="vert2" presStyleCnt="0"/>
      <dgm:spPr/>
    </dgm:pt>
    <dgm:pt modelId="{1D94D4A8-B906-4B9E-82A9-A91EDC405DE0}" type="pres">
      <dgm:prSet presAssocID="{FEFE783C-EA39-475A-B3D6-589457576A2A}" presName="thinLine2b" presStyleLbl="callout" presStyleIdx="1" presStyleCnt="9"/>
      <dgm:spPr/>
    </dgm:pt>
    <dgm:pt modelId="{548D0E67-1FEE-42D5-8C54-B4C9F072C9F8}" type="pres">
      <dgm:prSet presAssocID="{FEFE783C-EA39-475A-B3D6-589457576A2A}" presName="vertSpace2b" presStyleCnt="0"/>
      <dgm:spPr/>
    </dgm:pt>
    <dgm:pt modelId="{7A715FA1-9C64-439D-A978-DE2BE58BC9B4}" type="pres">
      <dgm:prSet presAssocID="{C7A36FEA-2FE2-4D38-98B0-E990961F6A91}" presName="horz2" presStyleCnt="0"/>
      <dgm:spPr/>
    </dgm:pt>
    <dgm:pt modelId="{7DCFCFCA-122B-4F42-AE11-09AD21C1B661}" type="pres">
      <dgm:prSet presAssocID="{C7A36FEA-2FE2-4D38-98B0-E990961F6A91}" presName="horzSpace2" presStyleCnt="0"/>
      <dgm:spPr/>
    </dgm:pt>
    <dgm:pt modelId="{2FA62DAF-B4C9-410C-9CAD-294890B2327C}" type="pres">
      <dgm:prSet presAssocID="{C7A36FEA-2FE2-4D38-98B0-E990961F6A91}" presName="tx2" presStyleLbl="revTx" presStyleIdx="3" presStyleCnt="13"/>
      <dgm:spPr/>
    </dgm:pt>
    <dgm:pt modelId="{5F030EF8-EDA1-4218-A516-C0BC2CE025FD}" type="pres">
      <dgm:prSet presAssocID="{C7A36FEA-2FE2-4D38-98B0-E990961F6A91}" presName="vert2" presStyleCnt="0"/>
      <dgm:spPr/>
    </dgm:pt>
    <dgm:pt modelId="{5330E322-94CD-455B-B014-9D7C412A2BBB}" type="pres">
      <dgm:prSet presAssocID="{C7A36FEA-2FE2-4D38-98B0-E990961F6A91}" presName="thinLine2b" presStyleLbl="callout" presStyleIdx="2" presStyleCnt="9"/>
      <dgm:spPr/>
    </dgm:pt>
    <dgm:pt modelId="{6CC0D621-FD66-46D6-B5EE-F8D823D57DF7}" type="pres">
      <dgm:prSet presAssocID="{C7A36FEA-2FE2-4D38-98B0-E990961F6A91}" presName="vertSpace2b" presStyleCnt="0"/>
      <dgm:spPr/>
    </dgm:pt>
    <dgm:pt modelId="{88A287B1-6F31-4A54-B0F2-F06F708972C8}" type="pres">
      <dgm:prSet presAssocID="{3E6B8004-1C15-4B13-A8DC-2A9C15AE29A6}" presName="thickLine" presStyleLbl="alignNode1" presStyleIdx="1" presStyleCnt="4"/>
      <dgm:spPr/>
    </dgm:pt>
    <dgm:pt modelId="{A8B8DCCE-A168-4F31-8976-C8FF32E52063}" type="pres">
      <dgm:prSet presAssocID="{3E6B8004-1C15-4B13-A8DC-2A9C15AE29A6}" presName="horz1" presStyleCnt="0"/>
      <dgm:spPr/>
    </dgm:pt>
    <dgm:pt modelId="{9C3C98D7-2410-44F6-B64B-B6F38A477C6C}" type="pres">
      <dgm:prSet presAssocID="{3E6B8004-1C15-4B13-A8DC-2A9C15AE29A6}" presName="tx1" presStyleLbl="revTx" presStyleIdx="4" presStyleCnt="13"/>
      <dgm:spPr/>
    </dgm:pt>
    <dgm:pt modelId="{DF56656C-C424-46CB-98A6-4C6CF412776C}" type="pres">
      <dgm:prSet presAssocID="{3E6B8004-1C15-4B13-A8DC-2A9C15AE29A6}" presName="vert1" presStyleCnt="0"/>
      <dgm:spPr/>
    </dgm:pt>
    <dgm:pt modelId="{6150842C-4469-49A1-AF33-822B518E9225}" type="pres">
      <dgm:prSet presAssocID="{7B453E1E-FFDA-438B-9D6E-3A30C3DF1AEA}" presName="vertSpace2a" presStyleCnt="0"/>
      <dgm:spPr/>
    </dgm:pt>
    <dgm:pt modelId="{44D90AEE-B607-4148-82E3-9AB9EFC58C10}" type="pres">
      <dgm:prSet presAssocID="{7B453E1E-FFDA-438B-9D6E-3A30C3DF1AEA}" presName="horz2" presStyleCnt="0"/>
      <dgm:spPr/>
    </dgm:pt>
    <dgm:pt modelId="{3D4ACE85-2A64-49D5-9687-9DE079D4B684}" type="pres">
      <dgm:prSet presAssocID="{7B453E1E-FFDA-438B-9D6E-3A30C3DF1AEA}" presName="horzSpace2" presStyleCnt="0"/>
      <dgm:spPr/>
    </dgm:pt>
    <dgm:pt modelId="{6C17CC02-76D5-4CE1-A13E-7633681A11D3}" type="pres">
      <dgm:prSet presAssocID="{7B453E1E-FFDA-438B-9D6E-3A30C3DF1AEA}" presName="tx2" presStyleLbl="revTx" presStyleIdx="5" presStyleCnt="13"/>
      <dgm:spPr/>
    </dgm:pt>
    <dgm:pt modelId="{B56AD2A1-4911-4C4E-B4C0-D37EBE89FE6E}" type="pres">
      <dgm:prSet presAssocID="{7B453E1E-FFDA-438B-9D6E-3A30C3DF1AEA}" presName="vert2" presStyleCnt="0"/>
      <dgm:spPr/>
    </dgm:pt>
    <dgm:pt modelId="{371851BD-D51C-445C-8804-4B8211BDA8B7}" type="pres">
      <dgm:prSet presAssocID="{7B453E1E-FFDA-438B-9D6E-3A30C3DF1AEA}" presName="thinLine2b" presStyleLbl="callout" presStyleIdx="3" presStyleCnt="9"/>
      <dgm:spPr/>
    </dgm:pt>
    <dgm:pt modelId="{5E3FEEAC-9E72-49C4-9618-6E77E21C549F}" type="pres">
      <dgm:prSet presAssocID="{7B453E1E-FFDA-438B-9D6E-3A30C3DF1AEA}" presName="vertSpace2b" presStyleCnt="0"/>
      <dgm:spPr/>
    </dgm:pt>
    <dgm:pt modelId="{1031B4DE-98C1-4667-9A34-BA499ABACD00}" type="pres">
      <dgm:prSet presAssocID="{CD7FA363-4796-406F-80E4-8531F39BD55F}" presName="horz2" presStyleCnt="0"/>
      <dgm:spPr/>
    </dgm:pt>
    <dgm:pt modelId="{F88C4EFD-24E6-4EA2-8513-1BACD985234D}" type="pres">
      <dgm:prSet presAssocID="{CD7FA363-4796-406F-80E4-8531F39BD55F}" presName="horzSpace2" presStyleCnt="0"/>
      <dgm:spPr/>
    </dgm:pt>
    <dgm:pt modelId="{BD37BD3E-A14B-4439-B673-A6AC5F4D937E}" type="pres">
      <dgm:prSet presAssocID="{CD7FA363-4796-406F-80E4-8531F39BD55F}" presName="tx2" presStyleLbl="revTx" presStyleIdx="6" presStyleCnt="13"/>
      <dgm:spPr/>
    </dgm:pt>
    <dgm:pt modelId="{3CA664EE-5086-454F-B65D-4C8413A4FCE0}" type="pres">
      <dgm:prSet presAssocID="{CD7FA363-4796-406F-80E4-8531F39BD55F}" presName="vert2" presStyleCnt="0"/>
      <dgm:spPr/>
    </dgm:pt>
    <dgm:pt modelId="{58B5BE2C-ACEC-4687-924F-617B4109DFE0}" type="pres">
      <dgm:prSet presAssocID="{CD7FA363-4796-406F-80E4-8531F39BD55F}" presName="thinLine2b" presStyleLbl="callout" presStyleIdx="4" presStyleCnt="9"/>
      <dgm:spPr/>
    </dgm:pt>
    <dgm:pt modelId="{76CF0BC7-BE01-4E38-8A1E-AAB790B60489}" type="pres">
      <dgm:prSet presAssocID="{CD7FA363-4796-406F-80E4-8531F39BD55F}" presName="vertSpace2b" presStyleCnt="0"/>
      <dgm:spPr/>
    </dgm:pt>
    <dgm:pt modelId="{5D882985-3889-4E7B-B114-9C985118C756}" type="pres">
      <dgm:prSet presAssocID="{A2504481-3934-48D8-92C3-061C41E280BF}" presName="horz2" presStyleCnt="0"/>
      <dgm:spPr/>
    </dgm:pt>
    <dgm:pt modelId="{99D5443E-2C45-4468-9140-F47B224B608A}" type="pres">
      <dgm:prSet presAssocID="{A2504481-3934-48D8-92C3-061C41E280BF}" presName="horzSpace2" presStyleCnt="0"/>
      <dgm:spPr/>
    </dgm:pt>
    <dgm:pt modelId="{02E89009-2FE4-4C1A-8356-8F490361595E}" type="pres">
      <dgm:prSet presAssocID="{A2504481-3934-48D8-92C3-061C41E280BF}" presName="tx2" presStyleLbl="revTx" presStyleIdx="7" presStyleCnt="13"/>
      <dgm:spPr/>
    </dgm:pt>
    <dgm:pt modelId="{9AAF32CD-7D3A-48E2-926E-6E34D84A3BA4}" type="pres">
      <dgm:prSet presAssocID="{A2504481-3934-48D8-92C3-061C41E280BF}" presName="vert2" presStyleCnt="0"/>
      <dgm:spPr/>
    </dgm:pt>
    <dgm:pt modelId="{56B153B2-A4CD-4E42-83BA-48ECF66E6972}" type="pres">
      <dgm:prSet presAssocID="{A2504481-3934-48D8-92C3-061C41E280BF}" presName="thinLine2b" presStyleLbl="callout" presStyleIdx="5" presStyleCnt="9"/>
      <dgm:spPr/>
    </dgm:pt>
    <dgm:pt modelId="{C11F0189-C897-412D-8D57-420C12FA633D}" type="pres">
      <dgm:prSet presAssocID="{A2504481-3934-48D8-92C3-061C41E280BF}" presName="vertSpace2b" presStyleCnt="0"/>
      <dgm:spPr/>
    </dgm:pt>
    <dgm:pt modelId="{717FFE44-A452-40F0-91DC-51DE2EF694EF}" type="pres">
      <dgm:prSet presAssocID="{F5271C3E-A92C-480F-9233-C1D1C721FB96}" presName="thickLine" presStyleLbl="alignNode1" presStyleIdx="2" presStyleCnt="4"/>
      <dgm:spPr/>
    </dgm:pt>
    <dgm:pt modelId="{D3552444-6722-4B37-AE9C-E5A01A919930}" type="pres">
      <dgm:prSet presAssocID="{F5271C3E-A92C-480F-9233-C1D1C721FB96}" presName="horz1" presStyleCnt="0"/>
      <dgm:spPr/>
    </dgm:pt>
    <dgm:pt modelId="{75883FD5-BE0C-4CC5-8EB8-A04E6BD10987}" type="pres">
      <dgm:prSet presAssocID="{F5271C3E-A92C-480F-9233-C1D1C721FB96}" presName="tx1" presStyleLbl="revTx" presStyleIdx="8" presStyleCnt="13"/>
      <dgm:spPr/>
    </dgm:pt>
    <dgm:pt modelId="{94D5BD3A-57D2-4CF1-A895-78A672307762}" type="pres">
      <dgm:prSet presAssocID="{F5271C3E-A92C-480F-9233-C1D1C721FB96}" presName="vert1" presStyleCnt="0"/>
      <dgm:spPr/>
    </dgm:pt>
    <dgm:pt modelId="{2FCC47EB-99ED-4E9C-9EAF-94BC6B0B23A3}" type="pres">
      <dgm:prSet presAssocID="{A6C3502B-170E-49E9-A8B1-EFBE263BC2B6}" presName="vertSpace2a" presStyleCnt="0"/>
      <dgm:spPr/>
    </dgm:pt>
    <dgm:pt modelId="{9525CB96-D1EC-4C17-9D3A-0A1939BAEB65}" type="pres">
      <dgm:prSet presAssocID="{A6C3502B-170E-49E9-A8B1-EFBE263BC2B6}" presName="horz2" presStyleCnt="0"/>
      <dgm:spPr/>
    </dgm:pt>
    <dgm:pt modelId="{327B75B5-A95E-4A80-9A4F-D4DD16B80AFC}" type="pres">
      <dgm:prSet presAssocID="{A6C3502B-170E-49E9-A8B1-EFBE263BC2B6}" presName="horzSpace2" presStyleCnt="0"/>
      <dgm:spPr/>
    </dgm:pt>
    <dgm:pt modelId="{3F91E9C6-B814-49AE-AEEA-D423B1116FCD}" type="pres">
      <dgm:prSet presAssocID="{A6C3502B-170E-49E9-A8B1-EFBE263BC2B6}" presName="tx2" presStyleLbl="revTx" presStyleIdx="9" presStyleCnt="13"/>
      <dgm:spPr/>
    </dgm:pt>
    <dgm:pt modelId="{C06987CE-1642-4150-8230-BCD75480F30C}" type="pres">
      <dgm:prSet presAssocID="{A6C3502B-170E-49E9-A8B1-EFBE263BC2B6}" presName="vert2" presStyleCnt="0"/>
      <dgm:spPr/>
    </dgm:pt>
    <dgm:pt modelId="{219B3F79-0FDB-4A2F-82B1-1D7998AB28E0}" type="pres">
      <dgm:prSet presAssocID="{A6C3502B-170E-49E9-A8B1-EFBE263BC2B6}" presName="thinLine2b" presStyleLbl="callout" presStyleIdx="6" presStyleCnt="9"/>
      <dgm:spPr/>
    </dgm:pt>
    <dgm:pt modelId="{C5CE03B1-1951-4874-8ED9-917B0990577B}" type="pres">
      <dgm:prSet presAssocID="{A6C3502B-170E-49E9-A8B1-EFBE263BC2B6}" presName="vertSpace2b" presStyleCnt="0"/>
      <dgm:spPr/>
    </dgm:pt>
    <dgm:pt modelId="{7BE3C84B-8B1D-4A58-815C-71FDFC98ECDA}" type="pres">
      <dgm:prSet presAssocID="{3D4F57EF-020E-48A1-ADB7-34FE9438FE8A}" presName="horz2" presStyleCnt="0"/>
      <dgm:spPr/>
    </dgm:pt>
    <dgm:pt modelId="{95F90785-831D-4B98-8CD1-40C3EB05AA68}" type="pres">
      <dgm:prSet presAssocID="{3D4F57EF-020E-48A1-ADB7-34FE9438FE8A}" presName="horzSpace2" presStyleCnt="0"/>
      <dgm:spPr/>
    </dgm:pt>
    <dgm:pt modelId="{4540FE5E-D056-44B1-8938-FD770C2B26DF}" type="pres">
      <dgm:prSet presAssocID="{3D4F57EF-020E-48A1-ADB7-34FE9438FE8A}" presName="tx2" presStyleLbl="revTx" presStyleIdx="10" presStyleCnt="13" custLinFactNeighborY="7854"/>
      <dgm:spPr/>
    </dgm:pt>
    <dgm:pt modelId="{10A8FCF2-327D-417F-9509-EC33C5892ADD}" type="pres">
      <dgm:prSet presAssocID="{3D4F57EF-020E-48A1-ADB7-34FE9438FE8A}" presName="vert2" presStyleCnt="0"/>
      <dgm:spPr/>
    </dgm:pt>
    <dgm:pt modelId="{E33DF465-BD00-491D-85E3-00FC7F5D0903}" type="pres">
      <dgm:prSet presAssocID="{3D4F57EF-020E-48A1-ADB7-34FE9438FE8A}" presName="thinLine2b" presStyleLbl="callout" presStyleIdx="7" presStyleCnt="9"/>
      <dgm:spPr/>
    </dgm:pt>
    <dgm:pt modelId="{4163AD22-7A12-492D-B2A8-8C62257BEB51}" type="pres">
      <dgm:prSet presAssocID="{3D4F57EF-020E-48A1-ADB7-34FE9438FE8A}" presName="vertSpace2b" presStyleCnt="0"/>
      <dgm:spPr/>
    </dgm:pt>
    <dgm:pt modelId="{4BEDC1BB-D914-4073-914B-1330D1B4672B}" type="pres">
      <dgm:prSet presAssocID="{E53C514D-031B-4611-AD36-BFACEF5C2B22}" presName="thickLine" presStyleLbl="alignNode1" presStyleIdx="3" presStyleCnt="4"/>
      <dgm:spPr/>
    </dgm:pt>
    <dgm:pt modelId="{6A4B49EF-B3D3-47C0-85C5-098C5A73B2F2}" type="pres">
      <dgm:prSet presAssocID="{E53C514D-031B-4611-AD36-BFACEF5C2B22}" presName="horz1" presStyleCnt="0"/>
      <dgm:spPr/>
    </dgm:pt>
    <dgm:pt modelId="{F85905EB-E231-43EE-AE5A-553D4B76426B}" type="pres">
      <dgm:prSet presAssocID="{E53C514D-031B-4611-AD36-BFACEF5C2B22}" presName="tx1" presStyleLbl="revTx" presStyleIdx="11" presStyleCnt="13"/>
      <dgm:spPr/>
    </dgm:pt>
    <dgm:pt modelId="{EBBA079A-1248-4C0A-93EF-DC1C8B0956B5}" type="pres">
      <dgm:prSet presAssocID="{E53C514D-031B-4611-AD36-BFACEF5C2B22}" presName="vert1" presStyleCnt="0"/>
      <dgm:spPr/>
    </dgm:pt>
    <dgm:pt modelId="{F8CB6ABE-F3C4-458D-A274-AE48DF5E6357}" type="pres">
      <dgm:prSet presAssocID="{C4249D83-071E-4DAC-AF2B-A578591089B2}" presName="vertSpace2a" presStyleCnt="0"/>
      <dgm:spPr/>
    </dgm:pt>
    <dgm:pt modelId="{EB8CE33C-5D0B-4C62-A3AB-9F9B42CD3393}" type="pres">
      <dgm:prSet presAssocID="{C4249D83-071E-4DAC-AF2B-A578591089B2}" presName="horz2" presStyleCnt="0"/>
      <dgm:spPr/>
    </dgm:pt>
    <dgm:pt modelId="{3500228E-F967-4B4E-B240-F085CAE9AE37}" type="pres">
      <dgm:prSet presAssocID="{C4249D83-071E-4DAC-AF2B-A578591089B2}" presName="horzSpace2" presStyleCnt="0"/>
      <dgm:spPr/>
    </dgm:pt>
    <dgm:pt modelId="{0DB1BC09-E9EF-4CCB-A254-56653A314F92}" type="pres">
      <dgm:prSet presAssocID="{C4249D83-071E-4DAC-AF2B-A578591089B2}" presName="tx2" presStyleLbl="revTx" presStyleIdx="12" presStyleCnt="13"/>
      <dgm:spPr/>
    </dgm:pt>
    <dgm:pt modelId="{C4974367-C3A2-4F57-B996-F4072F737A8F}" type="pres">
      <dgm:prSet presAssocID="{C4249D83-071E-4DAC-AF2B-A578591089B2}" presName="vert2" presStyleCnt="0"/>
      <dgm:spPr/>
    </dgm:pt>
    <dgm:pt modelId="{12F945FE-7493-4B9D-9C42-4A958A7E3D9D}" type="pres">
      <dgm:prSet presAssocID="{C4249D83-071E-4DAC-AF2B-A578591089B2}" presName="thinLine2b" presStyleLbl="callout" presStyleIdx="8" presStyleCnt="9"/>
      <dgm:spPr/>
    </dgm:pt>
    <dgm:pt modelId="{384F4EE8-7150-4852-9377-753ABFAF0AE3}" type="pres">
      <dgm:prSet presAssocID="{C4249D83-071E-4DAC-AF2B-A578591089B2}" presName="vertSpace2b" presStyleCnt="0"/>
      <dgm:spPr/>
    </dgm:pt>
  </dgm:ptLst>
  <dgm:cxnLst>
    <dgm:cxn modelId="{0A783B03-D318-415A-8394-0A558D9CE623}" srcId="{3E6B8004-1C15-4B13-A8DC-2A9C15AE29A6}" destId="{A2504481-3934-48D8-92C3-061C41E280BF}" srcOrd="2" destOrd="0" parTransId="{B1330757-2130-45DC-82ED-C1D786F83D76}" sibTransId="{99FA1C21-F502-4158-9C7F-38F8D5EC3AF2}"/>
    <dgm:cxn modelId="{DE293517-03ED-4C64-BC98-FBBB13B5E63A}" type="presOf" srcId="{B1970766-BBBD-42F2-8C40-102225FD2247}" destId="{87855E43-69C9-43C6-97FB-B82F42188116}" srcOrd="0" destOrd="0" presId="urn:microsoft.com/office/officeart/2008/layout/LinedList"/>
    <dgm:cxn modelId="{16F3E22E-F3FC-4A09-B144-3A1F2B972368}" srcId="{DF3042BB-5DE5-4627-9DCC-A11C8B450358}" destId="{3E6B8004-1C15-4B13-A8DC-2A9C15AE29A6}" srcOrd="1" destOrd="0" parTransId="{70868990-FF9D-4718-89D7-91A399C32EDB}" sibTransId="{B0DFFFDD-5E01-4176-9536-7CA29C33A3F6}"/>
    <dgm:cxn modelId="{400FAB64-38C1-42E5-BAAC-C1941AF4D7CC}" type="presOf" srcId="{7B453E1E-FFDA-438B-9D6E-3A30C3DF1AEA}" destId="{6C17CC02-76D5-4CE1-A13E-7633681A11D3}" srcOrd="0" destOrd="0" presId="urn:microsoft.com/office/officeart/2008/layout/LinedList"/>
    <dgm:cxn modelId="{478B1D47-EB34-4A61-984A-CC4A965473B2}" srcId="{F5271C3E-A92C-480F-9233-C1D1C721FB96}" destId="{A6C3502B-170E-49E9-A8B1-EFBE263BC2B6}" srcOrd="0" destOrd="0" parTransId="{B74C1187-5488-4B29-BFD1-2AE8AD7A4DD3}" sibTransId="{06AA03E2-3FCC-4C61-8B56-B172921BD043}"/>
    <dgm:cxn modelId="{EA76FE47-2AF1-49CF-B1BE-A6D6D5902477}" srcId="{53CEE011-2F40-43A2-94D7-0837EADE164F}" destId="{C7A36FEA-2FE2-4D38-98B0-E990961F6A91}" srcOrd="2" destOrd="0" parTransId="{033D95C8-1210-4A96-AF1F-1176A548C54E}" sibTransId="{894BA0D2-DD3A-4D47-B89E-C02F207EE585}"/>
    <dgm:cxn modelId="{576C4E6B-6687-4043-A09C-2F2D68FF12C9}" srcId="{3E6B8004-1C15-4B13-A8DC-2A9C15AE29A6}" destId="{CD7FA363-4796-406F-80E4-8531F39BD55F}" srcOrd="1" destOrd="0" parTransId="{3974C428-79D2-4067-9AAB-F06544006AAC}" sibTransId="{E46D1544-DEE0-4500-B0DA-F08B4C4998C4}"/>
    <dgm:cxn modelId="{5D494F54-2865-4CD8-84FD-B3651B01DF53}" srcId="{E53C514D-031B-4611-AD36-BFACEF5C2B22}" destId="{C4249D83-071E-4DAC-AF2B-A578591089B2}" srcOrd="0" destOrd="0" parTransId="{428E3118-3F2A-4726-94C0-BD69142B45E7}" sibTransId="{CBFCB1EA-3510-44FF-B05D-3B3DC5E821FC}"/>
    <dgm:cxn modelId="{9D30D759-4389-4019-897F-726628DF732E}" srcId="{3E6B8004-1C15-4B13-A8DC-2A9C15AE29A6}" destId="{7B453E1E-FFDA-438B-9D6E-3A30C3DF1AEA}" srcOrd="0" destOrd="0" parTransId="{76159EBF-4F9B-44C8-A650-7391A1ECFB02}" sibTransId="{59CC8B78-547B-4549-AA47-5E096578E36C}"/>
    <dgm:cxn modelId="{6E45EB7B-D628-4D3A-8FC9-BCB53136522A}" type="presOf" srcId="{FEFE783C-EA39-475A-B3D6-589457576A2A}" destId="{09ACFB55-DBE1-44B9-8440-80C741DDF893}" srcOrd="0" destOrd="0" presId="urn:microsoft.com/office/officeart/2008/layout/LinedList"/>
    <dgm:cxn modelId="{25DCF57B-755F-4A4A-B8C1-97C41321E051}" type="presOf" srcId="{A6C3502B-170E-49E9-A8B1-EFBE263BC2B6}" destId="{3F91E9C6-B814-49AE-AEEA-D423B1116FCD}" srcOrd="0" destOrd="0" presId="urn:microsoft.com/office/officeart/2008/layout/LinedList"/>
    <dgm:cxn modelId="{AA916189-35DA-4810-A47E-F685B50B09B7}" srcId="{DF3042BB-5DE5-4627-9DCC-A11C8B450358}" destId="{E53C514D-031B-4611-AD36-BFACEF5C2B22}" srcOrd="3" destOrd="0" parTransId="{B1E57F49-8E0E-4D57-BF2C-35946278FD61}" sibTransId="{ACBE821D-B047-403B-A678-2CAE016B9928}"/>
    <dgm:cxn modelId="{41A1EB9C-0D82-415F-AEB5-4EF9B18CF00A}" type="presOf" srcId="{F5271C3E-A92C-480F-9233-C1D1C721FB96}" destId="{75883FD5-BE0C-4CC5-8EB8-A04E6BD10987}" srcOrd="0" destOrd="0" presId="urn:microsoft.com/office/officeart/2008/layout/LinedList"/>
    <dgm:cxn modelId="{6333BEA4-E788-420D-B773-2787745EDF76}" type="presOf" srcId="{53CEE011-2F40-43A2-94D7-0837EADE164F}" destId="{4B369AB2-5714-47AE-A044-0245901556B4}" srcOrd="0" destOrd="0" presId="urn:microsoft.com/office/officeart/2008/layout/LinedList"/>
    <dgm:cxn modelId="{3138AFA6-C8DE-4EDF-B47C-C590C854C5A8}" type="presOf" srcId="{CD7FA363-4796-406F-80E4-8531F39BD55F}" destId="{BD37BD3E-A14B-4439-B673-A6AC5F4D937E}" srcOrd="0" destOrd="0" presId="urn:microsoft.com/office/officeart/2008/layout/LinedList"/>
    <dgm:cxn modelId="{07A5EFB0-9FFD-4FB1-86BA-38414EB6B04D}" srcId="{DF3042BB-5DE5-4627-9DCC-A11C8B450358}" destId="{53CEE011-2F40-43A2-94D7-0837EADE164F}" srcOrd="0" destOrd="0" parTransId="{BB50F747-5594-41A9-AAFF-679C366764A4}" sibTransId="{FF460AB1-94E9-4DF5-9C69-7E1D47DAC670}"/>
    <dgm:cxn modelId="{0D805FB3-43A8-4E90-BCB4-5E82480F88AE}" type="presOf" srcId="{3D4F57EF-020E-48A1-ADB7-34FE9438FE8A}" destId="{4540FE5E-D056-44B1-8938-FD770C2B26DF}" srcOrd="0" destOrd="0" presId="urn:microsoft.com/office/officeart/2008/layout/LinedList"/>
    <dgm:cxn modelId="{FDA258B4-3746-431F-B5BD-F6F1336A1440}" srcId="{53CEE011-2F40-43A2-94D7-0837EADE164F}" destId="{FEFE783C-EA39-475A-B3D6-589457576A2A}" srcOrd="1" destOrd="0" parTransId="{7AE17222-1FBE-44FC-B6E2-59C8D4D81198}" sibTransId="{F14EBEA6-D9EA-433B-8E6D-ECF879B1143B}"/>
    <dgm:cxn modelId="{DA31A5B6-E6FC-44BA-8218-B485354B5974}" srcId="{DF3042BB-5DE5-4627-9DCC-A11C8B450358}" destId="{F5271C3E-A92C-480F-9233-C1D1C721FB96}" srcOrd="2" destOrd="0" parTransId="{D0D8F653-4F26-4962-8780-39A526C8297E}" sibTransId="{9FC5B73D-63F4-4F31-BC87-0FA924527F23}"/>
    <dgm:cxn modelId="{AAB1FBBA-4C79-427D-872E-97E6015A3357}" type="presOf" srcId="{3E6B8004-1C15-4B13-A8DC-2A9C15AE29A6}" destId="{9C3C98D7-2410-44F6-B64B-B6F38A477C6C}" srcOrd="0" destOrd="0" presId="urn:microsoft.com/office/officeart/2008/layout/LinedList"/>
    <dgm:cxn modelId="{A4B80CBB-4F86-4E32-A52B-807A17F18E89}" type="presOf" srcId="{A2504481-3934-48D8-92C3-061C41E280BF}" destId="{02E89009-2FE4-4C1A-8356-8F490361595E}" srcOrd="0" destOrd="0" presId="urn:microsoft.com/office/officeart/2008/layout/LinedList"/>
    <dgm:cxn modelId="{B516CEC6-F68D-494D-A904-99B4F20292CA}" type="presOf" srcId="{C7A36FEA-2FE2-4D38-98B0-E990961F6A91}" destId="{2FA62DAF-B4C9-410C-9CAD-294890B2327C}" srcOrd="0" destOrd="0" presId="urn:microsoft.com/office/officeart/2008/layout/LinedList"/>
    <dgm:cxn modelId="{31AB08CC-7F4A-433D-A77B-E28E9EAD5888}" srcId="{53CEE011-2F40-43A2-94D7-0837EADE164F}" destId="{B1970766-BBBD-42F2-8C40-102225FD2247}" srcOrd="0" destOrd="0" parTransId="{D78C072F-442B-4814-BFBF-12BC0954AAEC}" sibTransId="{E161A4EE-CE4F-4AA9-9511-B7A61D9DA688}"/>
    <dgm:cxn modelId="{F1178BD9-959A-47B4-BF9C-990965DA5F3A}" type="presOf" srcId="{C4249D83-071E-4DAC-AF2B-A578591089B2}" destId="{0DB1BC09-E9EF-4CCB-A254-56653A314F92}" srcOrd="0" destOrd="0" presId="urn:microsoft.com/office/officeart/2008/layout/LinedList"/>
    <dgm:cxn modelId="{75AD72F0-B594-48F9-B242-883AAE584E9A}" type="presOf" srcId="{E53C514D-031B-4611-AD36-BFACEF5C2B22}" destId="{F85905EB-E231-43EE-AE5A-553D4B76426B}" srcOrd="0" destOrd="0" presId="urn:microsoft.com/office/officeart/2008/layout/LinedList"/>
    <dgm:cxn modelId="{9216B3F3-2FCF-4D92-8591-264C08C55438}" srcId="{F5271C3E-A92C-480F-9233-C1D1C721FB96}" destId="{3D4F57EF-020E-48A1-ADB7-34FE9438FE8A}" srcOrd="1" destOrd="0" parTransId="{193987AE-8FDA-414E-8E2A-AE151490345D}" sibTransId="{84F8F3EC-C7FF-446E-8B29-EE6F2E82278F}"/>
    <dgm:cxn modelId="{549FCDF3-6229-477A-B896-6D333B600DF4}" type="presOf" srcId="{DF3042BB-5DE5-4627-9DCC-A11C8B450358}" destId="{A69D477D-257C-4574-AA3F-B37E30B94B7B}" srcOrd="0" destOrd="0" presId="urn:microsoft.com/office/officeart/2008/layout/LinedList"/>
    <dgm:cxn modelId="{204824AA-B809-4DA5-A750-0589099C40B5}" type="presParOf" srcId="{A69D477D-257C-4574-AA3F-B37E30B94B7B}" destId="{CE1BB3BE-9263-4AA6-8BD7-DE06FDB90141}" srcOrd="0" destOrd="0" presId="urn:microsoft.com/office/officeart/2008/layout/LinedList"/>
    <dgm:cxn modelId="{8912F2AB-06A7-48AC-AE18-ECF006B54B9A}" type="presParOf" srcId="{A69D477D-257C-4574-AA3F-B37E30B94B7B}" destId="{D7968E17-2E29-4598-BD30-C2838AFF4B07}" srcOrd="1" destOrd="0" presId="urn:microsoft.com/office/officeart/2008/layout/LinedList"/>
    <dgm:cxn modelId="{DC4010C2-85CB-456D-B5E3-CEA6B153FDF4}" type="presParOf" srcId="{D7968E17-2E29-4598-BD30-C2838AFF4B07}" destId="{4B369AB2-5714-47AE-A044-0245901556B4}" srcOrd="0" destOrd="0" presId="urn:microsoft.com/office/officeart/2008/layout/LinedList"/>
    <dgm:cxn modelId="{CA77BCD1-CA23-44F3-96F9-027A997F780B}" type="presParOf" srcId="{D7968E17-2E29-4598-BD30-C2838AFF4B07}" destId="{916EEDE7-04F5-4493-AFC9-53D1D96B41DB}" srcOrd="1" destOrd="0" presId="urn:microsoft.com/office/officeart/2008/layout/LinedList"/>
    <dgm:cxn modelId="{71517362-5CA8-4CF2-B7CA-7A8D94A3D783}" type="presParOf" srcId="{916EEDE7-04F5-4493-AFC9-53D1D96B41DB}" destId="{B0DA6DEC-2F1C-4421-9F28-4544CA6D5127}" srcOrd="0" destOrd="0" presId="urn:microsoft.com/office/officeart/2008/layout/LinedList"/>
    <dgm:cxn modelId="{268BB6A8-11C7-4EBB-BA0B-4F9BF89AA1B0}" type="presParOf" srcId="{916EEDE7-04F5-4493-AFC9-53D1D96B41DB}" destId="{47B952C9-2248-49BB-A89D-8F355E546B90}" srcOrd="1" destOrd="0" presId="urn:microsoft.com/office/officeart/2008/layout/LinedList"/>
    <dgm:cxn modelId="{913F9267-4DB2-4EA1-9CAB-4934A42FD0B9}" type="presParOf" srcId="{47B952C9-2248-49BB-A89D-8F355E546B90}" destId="{D2447DE1-B023-42E3-97E1-BD661B542057}" srcOrd="0" destOrd="0" presId="urn:microsoft.com/office/officeart/2008/layout/LinedList"/>
    <dgm:cxn modelId="{34A6AACF-1025-4E1D-B496-D9E59029633C}" type="presParOf" srcId="{47B952C9-2248-49BB-A89D-8F355E546B90}" destId="{87855E43-69C9-43C6-97FB-B82F42188116}" srcOrd="1" destOrd="0" presId="urn:microsoft.com/office/officeart/2008/layout/LinedList"/>
    <dgm:cxn modelId="{B6DA6B64-A251-4D1C-9EF2-7A0BD5FD40E4}" type="presParOf" srcId="{47B952C9-2248-49BB-A89D-8F355E546B90}" destId="{0398E30F-D45A-4709-9893-7452D05A11B2}" srcOrd="2" destOrd="0" presId="urn:microsoft.com/office/officeart/2008/layout/LinedList"/>
    <dgm:cxn modelId="{82B83159-B32A-4CAF-9499-909FDCBA0B30}" type="presParOf" srcId="{916EEDE7-04F5-4493-AFC9-53D1D96B41DB}" destId="{10B1F695-9C9E-4553-967A-88C788B3AB28}" srcOrd="2" destOrd="0" presId="urn:microsoft.com/office/officeart/2008/layout/LinedList"/>
    <dgm:cxn modelId="{52618523-5FD7-4360-85BB-482D2AC2A26A}" type="presParOf" srcId="{916EEDE7-04F5-4493-AFC9-53D1D96B41DB}" destId="{F3BBE9AC-09F0-4224-AAB8-29205E6F3F5F}" srcOrd="3" destOrd="0" presId="urn:microsoft.com/office/officeart/2008/layout/LinedList"/>
    <dgm:cxn modelId="{73D239B0-84C9-41E8-91EC-3C47DE8417BE}" type="presParOf" srcId="{916EEDE7-04F5-4493-AFC9-53D1D96B41DB}" destId="{17E1A520-23C5-40D9-AB53-BA4E35ABCAD2}" srcOrd="4" destOrd="0" presId="urn:microsoft.com/office/officeart/2008/layout/LinedList"/>
    <dgm:cxn modelId="{53EB5366-726C-4E94-9B34-4803ECB92AB0}" type="presParOf" srcId="{17E1A520-23C5-40D9-AB53-BA4E35ABCAD2}" destId="{755A1D41-CD27-4B20-9809-D2ACFC0F150F}" srcOrd="0" destOrd="0" presId="urn:microsoft.com/office/officeart/2008/layout/LinedList"/>
    <dgm:cxn modelId="{5A2ECD4C-AE35-4C77-B065-780FE10FE1C2}" type="presParOf" srcId="{17E1A520-23C5-40D9-AB53-BA4E35ABCAD2}" destId="{09ACFB55-DBE1-44B9-8440-80C741DDF893}" srcOrd="1" destOrd="0" presId="urn:microsoft.com/office/officeart/2008/layout/LinedList"/>
    <dgm:cxn modelId="{80340201-7F3E-43F4-9432-097970496236}" type="presParOf" srcId="{17E1A520-23C5-40D9-AB53-BA4E35ABCAD2}" destId="{1FEC7737-8F0F-49D9-B0B0-AC4863B4E914}" srcOrd="2" destOrd="0" presId="urn:microsoft.com/office/officeart/2008/layout/LinedList"/>
    <dgm:cxn modelId="{E5F48361-1CA3-426F-B628-8A6263EBE5E7}" type="presParOf" srcId="{916EEDE7-04F5-4493-AFC9-53D1D96B41DB}" destId="{1D94D4A8-B906-4B9E-82A9-A91EDC405DE0}" srcOrd="5" destOrd="0" presId="urn:microsoft.com/office/officeart/2008/layout/LinedList"/>
    <dgm:cxn modelId="{3AFDEE05-F190-4930-A3F5-213A04C0DAFC}" type="presParOf" srcId="{916EEDE7-04F5-4493-AFC9-53D1D96B41DB}" destId="{548D0E67-1FEE-42D5-8C54-B4C9F072C9F8}" srcOrd="6" destOrd="0" presId="urn:microsoft.com/office/officeart/2008/layout/LinedList"/>
    <dgm:cxn modelId="{4FA7046B-BB1F-4135-95BB-7D9BF724C8F3}" type="presParOf" srcId="{916EEDE7-04F5-4493-AFC9-53D1D96B41DB}" destId="{7A715FA1-9C64-439D-A978-DE2BE58BC9B4}" srcOrd="7" destOrd="0" presId="urn:microsoft.com/office/officeart/2008/layout/LinedList"/>
    <dgm:cxn modelId="{89B0DEF4-1283-4E19-9017-114725DBF868}" type="presParOf" srcId="{7A715FA1-9C64-439D-A978-DE2BE58BC9B4}" destId="{7DCFCFCA-122B-4F42-AE11-09AD21C1B661}" srcOrd="0" destOrd="0" presId="urn:microsoft.com/office/officeart/2008/layout/LinedList"/>
    <dgm:cxn modelId="{479EE667-0AD8-4288-9CD3-C70A7BD37B56}" type="presParOf" srcId="{7A715FA1-9C64-439D-A978-DE2BE58BC9B4}" destId="{2FA62DAF-B4C9-410C-9CAD-294890B2327C}" srcOrd="1" destOrd="0" presId="urn:microsoft.com/office/officeart/2008/layout/LinedList"/>
    <dgm:cxn modelId="{6C15003D-6930-42D2-ADDE-0B806925317A}" type="presParOf" srcId="{7A715FA1-9C64-439D-A978-DE2BE58BC9B4}" destId="{5F030EF8-EDA1-4218-A516-C0BC2CE025FD}" srcOrd="2" destOrd="0" presId="urn:microsoft.com/office/officeart/2008/layout/LinedList"/>
    <dgm:cxn modelId="{5D661A2F-18C2-4B56-8918-D913F4803505}" type="presParOf" srcId="{916EEDE7-04F5-4493-AFC9-53D1D96B41DB}" destId="{5330E322-94CD-455B-B014-9D7C412A2BBB}" srcOrd="8" destOrd="0" presId="urn:microsoft.com/office/officeart/2008/layout/LinedList"/>
    <dgm:cxn modelId="{73008930-F1CF-4DEF-A909-5EC63605F716}" type="presParOf" srcId="{916EEDE7-04F5-4493-AFC9-53D1D96B41DB}" destId="{6CC0D621-FD66-46D6-B5EE-F8D823D57DF7}" srcOrd="9" destOrd="0" presId="urn:microsoft.com/office/officeart/2008/layout/LinedList"/>
    <dgm:cxn modelId="{D534BF4D-76F9-4B3B-9031-AB94ED8EC4EB}" type="presParOf" srcId="{A69D477D-257C-4574-AA3F-B37E30B94B7B}" destId="{88A287B1-6F31-4A54-B0F2-F06F708972C8}" srcOrd="2" destOrd="0" presId="urn:microsoft.com/office/officeart/2008/layout/LinedList"/>
    <dgm:cxn modelId="{052AD668-761B-400A-AEFF-4B8AB10E8D7A}" type="presParOf" srcId="{A69D477D-257C-4574-AA3F-B37E30B94B7B}" destId="{A8B8DCCE-A168-4F31-8976-C8FF32E52063}" srcOrd="3" destOrd="0" presId="urn:microsoft.com/office/officeart/2008/layout/LinedList"/>
    <dgm:cxn modelId="{CCDEDA56-6DE3-48D9-9FF4-2A7ED76A9787}" type="presParOf" srcId="{A8B8DCCE-A168-4F31-8976-C8FF32E52063}" destId="{9C3C98D7-2410-44F6-B64B-B6F38A477C6C}" srcOrd="0" destOrd="0" presId="urn:microsoft.com/office/officeart/2008/layout/LinedList"/>
    <dgm:cxn modelId="{BECA69D4-0B37-4A75-A7B3-6B59A9036FF1}" type="presParOf" srcId="{A8B8DCCE-A168-4F31-8976-C8FF32E52063}" destId="{DF56656C-C424-46CB-98A6-4C6CF412776C}" srcOrd="1" destOrd="0" presId="urn:microsoft.com/office/officeart/2008/layout/LinedList"/>
    <dgm:cxn modelId="{2EF1518D-86C8-4949-9F53-BE8658FDB125}" type="presParOf" srcId="{DF56656C-C424-46CB-98A6-4C6CF412776C}" destId="{6150842C-4469-49A1-AF33-822B518E9225}" srcOrd="0" destOrd="0" presId="urn:microsoft.com/office/officeart/2008/layout/LinedList"/>
    <dgm:cxn modelId="{97768B4F-4EAB-4FBF-B0F4-54BA249AB177}" type="presParOf" srcId="{DF56656C-C424-46CB-98A6-4C6CF412776C}" destId="{44D90AEE-B607-4148-82E3-9AB9EFC58C10}" srcOrd="1" destOrd="0" presId="urn:microsoft.com/office/officeart/2008/layout/LinedList"/>
    <dgm:cxn modelId="{9598BBA9-1FAA-47AF-8DC4-F63A3F800548}" type="presParOf" srcId="{44D90AEE-B607-4148-82E3-9AB9EFC58C10}" destId="{3D4ACE85-2A64-49D5-9687-9DE079D4B684}" srcOrd="0" destOrd="0" presId="urn:microsoft.com/office/officeart/2008/layout/LinedList"/>
    <dgm:cxn modelId="{AF5A8C00-F022-4A29-97CB-6FAC091CE129}" type="presParOf" srcId="{44D90AEE-B607-4148-82E3-9AB9EFC58C10}" destId="{6C17CC02-76D5-4CE1-A13E-7633681A11D3}" srcOrd="1" destOrd="0" presId="urn:microsoft.com/office/officeart/2008/layout/LinedList"/>
    <dgm:cxn modelId="{ABB875B3-E4D5-4F13-A905-8BFB2173B203}" type="presParOf" srcId="{44D90AEE-B607-4148-82E3-9AB9EFC58C10}" destId="{B56AD2A1-4911-4C4E-B4C0-D37EBE89FE6E}" srcOrd="2" destOrd="0" presId="urn:microsoft.com/office/officeart/2008/layout/LinedList"/>
    <dgm:cxn modelId="{ACCF4A1B-8027-4D41-9FC9-261163A03A88}" type="presParOf" srcId="{DF56656C-C424-46CB-98A6-4C6CF412776C}" destId="{371851BD-D51C-445C-8804-4B8211BDA8B7}" srcOrd="2" destOrd="0" presId="urn:microsoft.com/office/officeart/2008/layout/LinedList"/>
    <dgm:cxn modelId="{CFF7591A-4E33-41D2-BF3A-B2D90DCF4BB4}" type="presParOf" srcId="{DF56656C-C424-46CB-98A6-4C6CF412776C}" destId="{5E3FEEAC-9E72-49C4-9618-6E77E21C549F}" srcOrd="3" destOrd="0" presId="urn:microsoft.com/office/officeart/2008/layout/LinedList"/>
    <dgm:cxn modelId="{C0F469AD-01B6-4539-B1A8-35EE3100CDD1}" type="presParOf" srcId="{DF56656C-C424-46CB-98A6-4C6CF412776C}" destId="{1031B4DE-98C1-4667-9A34-BA499ABACD00}" srcOrd="4" destOrd="0" presId="urn:microsoft.com/office/officeart/2008/layout/LinedList"/>
    <dgm:cxn modelId="{52D2CC02-2180-49C1-BFD0-BBE1B6BDE1B9}" type="presParOf" srcId="{1031B4DE-98C1-4667-9A34-BA499ABACD00}" destId="{F88C4EFD-24E6-4EA2-8513-1BACD985234D}" srcOrd="0" destOrd="0" presId="urn:microsoft.com/office/officeart/2008/layout/LinedList"/>
    <dgm:cxn modelId="{3FE43EDF-5AE0-48D9-841B-16BDEEF5764D}" type="presParOf" srcId="{1031B4DE-98C1-4667-9A34-BA499ABACD00}" destId="{BD37BD3E-A14B-4439-B673-A6AC5F4D937E}" srcOrd="1" destOrd="0" presId="urn:microsoft.com/office/officeart/2008/layout/LinedList"/>
    <dgm:cxn modelId="{F8CEBF2C-FA83-443C-B7B0-96FDF92BAA8D}" type="presParOf" srcId="{1031B4DE-98C1-4667-9A34-BA499ABACD00}" destId="{3CA664EE-5086-454F-B65D-4C8413A4FCE0}" srcOrd="2" destOrd="0" presId="urn:microsoft.com/office/officeart/2008/layout/LinedList"/>
    <dgm:cxn modelId="{B332974D-D996-489F-ADDA-6669E8B7F92C}" type="presParOf" srcId="{DF56656C-C424-46CB-98A6-4C6CF412776C}" destId="{58B5BE2C-ACEC-4687-924F-617B4109DFE0}" srcOrd="5" destOrd="0" presId="urn:microsoft.com/office/officeart/2008/layout/LinedList"/>
    <dgm:cxn modelId="{A72FE94E-813F-43A9-BE3C-74C54141D0AF}" type="presParOf" srcId="{DF56656C-C424-46CB-98A6-4C6CF412776C}" destId="{76CF0BC7-BE01-4E38-8A1E-AAB790B60489}" srcOrd="6" destOrd="0" presId="urn:microsoft.com/office/officeart/2008/layout/LinedList"/>
    <dgm:cxn modelId="{9FE738BC-2430-4774-A1D8-4DB47A1079E1}" type="presParOf" srcId="{DF56656C-C424-46CB-98A6-4C6CF412776C}" destId="{5D882985-3889-4E7B-B114-9C985118C756}" srcOrd="7" destOrd="0" presId="urn:microsoft.com/office/officeart/2008/layout/LinedList"/>
    <dgm:cxn modelId="{14278DBA-32C0-4414-A2AB-1B3EA2A59971}" type="presParOf" srcId="{5D882985-3889-4E7B-B114-9C985118C756}" destId="{99D5443E-2C45-4468-9140-F47B224B608A}" srcOrd="0" destOrd="0" presId="urn:microsoft.com/office/officeart/2008/layout/LinedList"/>
    <dgm:cxn modelId="{0E97055F-3623-45F7-99B8-CBD1000F11CF}" type="presParOf" srcId="{5D882985-3889-4E7B-B114-9C985118C756}" destId="{02E89009-2FE4-4C1A-8356-8F490361595E}" srcOrd="1" destOrd="0" presId="urn:microsoft.com/office/officeart/2008/layout/LinedList"/>
    <dgm:cxn modelId="{3EF3DAE0-C166-4756-A7A5-4A0E1CF3F1E9}" type="presParOf" srcId="{5D882985-3889-4E7B-B114-9C985118C756}" destId="{9AAF32CD-7D3A-48E2-926E-6E34D84A3BA4}" srcOrd="2" destOrd="0" presId="urn:microsoft.com/office/officeart/2008/layout/LinedList"/>
    <dgm:cxn modelId="{2A3C2CE0-B13F-4B9C-A820-6E16259188E9}" type="presParOf" srcId="{DF56656C-C424-46CB-98A6-4C6CF412776C}" destId="{56B153B2-A4CD-4E42-83BA-48ECF66E6972}" srcOrd="8" destOrd="0" presId="urn:microsoft.com/office/officeart/2008/layout/LinedList"/>
    <dgm:cxn modelId="{9FC4E4A7-26EB-4199-9F66-D0FE006EB178}" type="presParOf" srcId="{DF56656C-C424-46CB-98A6-4C6CF412776C}" destId="{C11F0189-C897-412D-8D57-420C12FA633D}" srcOrd="9" destOrd="0" presId="urn:microsoft.com/office/officeart/2008/layout/LinedList"/>
    <dgm:cxn modelId="{6FF20ED6-1888-4D42-A993-2ED4EF9A1124}" type="presParOf" srcId="{A69D477D-257C-4574-AA3F-B37E30B94B7B}" destId="{717FFE44-A452-40F0-91DC-51DE2EF694EF}" srcOrd="4" destOrd="0" presId="urn:microsoft.com/office/officeart/2008/layout/LinedList"/>
    <dgm:cxn modelId="{28A2895F-D898-4620-89A6-274656FA0EC6}" type="presParOf" srcId="{A69D477D-257C-4574-AA3F-B37E30B94B7B}" destId="{D3552444-6722-4B37-AE9C-E5A01A919930}" srcOrd="5" destOrd="0" presId="urn:microsoft.com/office/officeart/2008/layout/LinedList"/>
    <dgm:cxn modelId="{2F066DDB-2CFF-4640-877D-6BEA72E4920D}" type="presParOf" srcId="{D3552444-6722-4B37-AE9C-E5A01A919930}" destId="{75883FD5-BE0C-4CC5-8EB8-A04E6BD10987}" srcOrd="0" destOrd="0" presId="urn:microsoft.com/office/officeart/2008/layout/LinedList"/>
    <dgm:cxn modelId="{A50247AD-BDE9-4F17-B32E-86A8BA97D204}" type="presParOf" srcId="{D3552444-6722-4B37-AE9C-E5A01A919930}" destId="{94D5BD3A-57D2-4CF1-A895-78A672307762}" srcOrd="1" destOrd="0" presId="urn:microsoft.com/office/officeart/2008/layout/LinedList"/>
    <dgm:cxn modelId="{9DB01041-5FF6-4A41-B938-B4B382E473DF}" type="presParOf" srcId="{94D5BD3A-57D2-4CF1-A895-78A672307762}" destId="{2FCC47EB-99ED-4E9C-9EAF-94BC6B0B23A3}" srcOrd="0" destOrd="0" presId="urn:microsoft.com/office/officeart/2008/layout/LinedList"/>
    <dgm:cxn modelId="{7C44A1C1-248D-4A33-92D8-AC7D5A7EDCCA}" type="presParOf" srcId="{94D5BD3A-57D2-4CF1-A895-78A672307762}" destId="{9525CB96-D1EC-4C17-9D3A-0A1939BAEB65}" srcOrd="1" destOrd="0" presId="urn:microsoft.com/office/officeart/2008/layout/LinedList"/>
    <dgm:cxn modelId="{60643A50-0252-40DE-9C9A-AD0E23097B93}" type="presParOf" srcId="{9525CB96-D1EC-4C17-9D3A-0A1939BAEB65}" destId="{327B75B5-A95E-4A80-9A4F-D4DD16B80AFC}" srcOrd="0" destOrd="0" presId="urn:microsoft.com/office/officeart/2008/layout/LinedList"/>
    <dgm:cxn modelId="{DA95484D-AE94-49DE-8E1D-3EC2481E3CCF}" type="presParOf" srcId="{9525CB96-D1EC-4C17-9D3A-0A1939BAEB65}" destId="{3F91E9C6-B814-49AE-AEEA-D423B1116FCD}" srcOrd="1" destOrd="0" presId="urn:microsoft.com/office/officeart/2008/layout/LinedList"/>
    <dgm:cxn modelId="{ED6ADBF0-BB6A-4C49-9ADE-AEC56DD57CCE}" type="presParOf" srcId="{9525CB96-D1EC-4C17-9D3A-0A1939BAEB65}" destId="{C06987CE-1642-4150-8230-BCD75480F30C}" srcOrd="2" destOrd="0" presId="urn:microsoft.com/office/officeart/2008/layout/LinedList"/>
    <dgm:cxn modelId="{FDF0F32F-867F-4EC3-BD95-3E839DEA1F53}" type="presParOf" srcId="{94D5BD3A-57D2-4CF1-A895-78A672307762}" destId="{219B3F79-0FDB-4A2F-82B1-1D7998AB28E0}" srcOrd="2" destOrd="0" presId="urn:microsoft.com/office/officeart/2008/layout/LinedList"/>
    <dgm:cxn modelId="{8021A597-B101-4163-8DA4-D079BE629BE7}" type="presParOf" srcId="{94D5BD3A-57D2-4CF1-A895-78A672307762}" destId="{C5CE03B1-1951-4874-8ED9-917B0990577B}" srcOrd="3" destOrd="0" presId="urn:microsoft.com/office/officeart/2008/layout/LinedList"/>
    <dgm:cxn modelId="{0A3C8061-8C12-4186-8057-606D50C92B1A}" type="presParOf" srcId="{94D5BD3A-57D2-4CF1-A895-78A672307762}" destId="{7BE3C84B-8B1D-4A58-815C-71FDFC98ECDA}" srcOrd="4" destOrd="0" presId="urn:microsoft.com/office/officeart/2008/layout/LinedList"/>
    <dgm:cxn modelId="{91146E5B-FE54-42D6-8D60-5F319571CFB2}" type="presParOf" srcId="{7BE3C84B-8B1D-4A58-815C-71FDFC98ECDA}" destId="{95F90785-831D-4B98-8CD1-40C3EB05AA68}" srcOrd="0" destOrd="0" presId="urn:microsoft.com/office/officeart/2008/layout/LinedList"/>
    <dgm:cxn modelId="{2CDD7596-9432-4A53-AE66-E7AE2F2A0C36}" type="presParOf" srcId="{7BE3C84B-8B1D-4A58-815C-71FDFC98ECDA}" destId="{4540FE5E-D056-44B1-8938-FD770C2B26DF}" srcOrd="1" destOrd="0" presId="urn:microsoft.com/office/officeart/2008/layout/LinedList"/>
    <dgm:cxn modelId="{63B148A0-966F-4C55-97E9-51E5399AC7C0}" type="presParOf" srcId="{7BE3C84B-8B1D-4A58-815C-71FDFC98ECDA}" destId="{10A8FCF2-327D-417F-9509-EC33C5892ADD}" srcOrd="2" destOrd="0" presId="urn:microsoft.com/office/officeart/2008/layout/LinedList"/>
    <dgm:cxn modelId="{F960C459-30EE-4D76-B94F-873C03B159EC}" type="presParOf" srcId="{94D5BD3A-57D2-4CF1-A895-78A672307762}" destId="{E33DF465-BD00-491D-85E3-00FC7F5D0903}" srcOrd="5" destOrd="0" presId="urn:microsoft.com/office/officeart/2008/layout/LinedList"/>
    <dgm:cxn modelId="{4B3B1EC9-EC7D-4541-B49B-56358CC5CC51}" type="presParOf" srcId="{94D5BD3A-57D2-4CF1-A895-78A672307762}" destId="{4163AD22-7A12-492D-B2A8-8C62257BEB51}" srcOrd="6" destOrd="0" presId="urn:microsoft.com/office/officeart/2008/layout/LinedList"/>
    <dgm:cxn modelId="{21CBD86F-D1FB-4678-A621-4E81DF09187B}" type="presParOf" srcId="{A69D477D-257C-4574-AA3F-B37E30B94B7B}" destId="{4BEDC1BB-D914-4073-914B-1330D1B4672B}" srcOrd="6" destOrd="0" presId="urn:microsoft.com/office/officeart/2008/layout/LinedList"/>
    <dgm:cxn modelId="{20FA77E8-4146-463D-AD2D-5F82740A528D}" type="presParOf" srcId="{A69D477D-257C-4574-AA3F-B37E30B94B7B}" destId="{6A4B49EF-B3D3-47C0-85C5-098C5A73B2F2}" srcOrd="7" destOrd="0" presId="urn:microsoft.com/office/officeart/2008/layout/LinedList"/>
    <dgm:cxn modelId="{9CEBC2A2-CB67-4FC2-BE57-F2784653C65F}" type="presParOf" srcId="{6A4B49EF-B3D3-47C0-85C5-098C5A73B2F2}" destId="{F85905EB-E231-43EE-AE5A-553D4B76426B}" srcOrd="0" destOrd="0" presId="urn:microsoft.com/office/officeart/2008/layout/LinedList"/>
    <dgm:cxn modelId="{A5FF3D4A-3A20-4E40-83F0-25FCE3930F08}" type="presParOf" srcId="{6A4B49EF-B3D3-47C0-85C5-098C5A73B2F2}" destId="{EBBA079A-1248-4C0A-93EF-DC1C8B0956B5}" srcOrd="1" destOrd="0" presId="urn:microsoft.com/office/officeart/2008/layout/LinedList"/>
    <dgm:cxn modelId="{3775EEC0-5D61-4336-B2FA-7F6736D770F4}" type="presParOf" srcId="{EBBA079A-1248-4C0A-93EF-DC1C8B0956B5}" destId="{F8CB6ABE-F3C4-458D-A274-AE48DF5E6357}" srcOrd="0" destOrd="0" presId="urn:microsoft.com/office/officeart/2008/layout/LinedList"/>
    <dgm:cxn modelId="{3D406B65-C038-499B-A98F-0372977231E5}" type="presParOf" srcId="{EBBA079A-1248-4C0A-93EF-DC1C8B0956B5}" destId="{EB8CE33C-5D0B-4C62-A3AB-9F9B42CD3393}" srcOrd="1" destOrd="0" presId="urn:microsoft.com/office/officeart/2008/layout/LinedList"/>
    <dgm:cxn modelId="{4633911F-347B-4F59-9E38-F46140C6D32C}" type="presParOf" srcId="{EB8CE33C-5D0B-4C62-A3AB-9F9B42CD3393}" destId="{3500228E-F967-4B4E-B240-F085CAE9AE37}" srcOrd="0" destOrd="0" presId="urn:microsoft.com/office/officeart/2008/layout/LinedList"/>
    <dgm:cxn modelId="{8E34B9CF-0A51-43E9-86C3-4F851097B33A}" type="presParOf" srcId="{EB8CE33C-5D0B-4C62-A3AB-9F9B42CD3393}" destId="{0DB1BC09-E9EF-4CCB-A254-56653A314F92}" srcOrd="1" destOrd="0" presId="urn:microsoft.com/office/officeart/2008/layout/LinedList"/>
    <dgm:cxn modelId="{518DAF38-E705-4385-9C4D-071DCF49858A}" type="presParOf" srcId="{EB8CE33C-5D0B-4C62-A3AB-9F9B42CD3393}" destId="{C4974367-C3A2-4F57-B996-F4072F737A8F}" srcOrd="2" destOrd="0" presId="urn:microsoft.com/office/officeart/2008/layout/LinedList"/>
    <dgm:cxn modelId="{299B9503-E7EA-4E16-8880-DBCE9D58B89F}" type="presParOf" srcId="{EBBA079A-1248-4C0A-93EF-DC1C8B0956B5}" destId="{12F945FE-7493-4B9D-9C42-4A958A7E3D9D}" srcOrd="2" destOrd="0" presId="urn:microsoft.com/office/officeart/2008/layout/LinedList"/>
    <dgm:cxn modelId="{F4EA970F-7830-4426-AA8D-D88E3CAFF89E}" type="presParOf" srcId="{EBBA079A-1248-4C0A-93EF-DC1C8B0956B5}" destId="{384F4EE8-7150-4852-9377-753ABFAF0AE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BB3BE-9263-4AA6-8BD7-DE06FDB9014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69AB2-5714-47AE-A044-0245901556B4}">
      <dsp:nvSpPr>
        <dsp:cNvPr id="0" name=""/>
        <dsp:cNvSpPr/>
      </dsp:nvSpPr>
      <dsp:spPr>
        <a:xfrm>
          <a:off x="0" y="0"/>
          <a:ext cx="1645920" cy="131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helyi gazdaság versenyképességének erősítése</a:t>
          </a:r>
        </a:p>
      </dsp:txBody>
      <dsp:txXfrm>
        <a:off x="0" y="0"/>
        <a:ext cx="1645920" cy="1319980"/>
      </dsp:txXfrm>
    </dsp:sp>
    <dsp:sp modelId="{87855E43-69C9-43C6-97FB-B82F42188116}">
      <dsp:nvSpPr>
        <dsp:cNvPr id="0" name=""/>
        <dsp:cNvSpPr/>
      </dsp:nvSpPr>
      <dsp:spPr>
        <a:xfrm>
          <a:off x="1769364" y="20624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1. A helyben működő vállalkozások megerősítése</a:t>
          </a:r>
        </a:p>
      </dsp:txBody>
      <dsp:txXfrm>
        <a:off x="1769364" y="20624"/>
        <a:ext cx="6460236" cy="412493"/>
      </dsp:txXfrm>
    </dsp:sp>
    <dsp:sp modelId="{10B1F695-9C9E-4553-967A-88C788B3AB28}">
      <dsp:nvSpPr>
        <dsp:cNvPr id="0" name=""/>
        <dsp:cNvSpPr/>
      </dsp:nvSpPr>
      <dsp:spPr>
        <a:xfrm>
          <a:off x="1645920" y="43311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CFB55-DBE1-44B9-8440-80C741DDF893}">
      <dsp:nvSpPr>
        <dsp:cNvPr id="0" name=""/>
        <dsp:cNvSpPr/>
      </dsp:nvSpPr>
      <dsp:spPr>
        <a:xfrm>
          <a:off x="1769364" y="453743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2. A működő vállalkozások számának növelése</a:t>
          </a:r>
        </a:p>
      </dsp:txBody>
      <dsp:txXfrm>
        <a:off x="1769364" y="453743"/>
        <a:ext cx="6460236" cy="412493"/>
      </dsp:txXfrm>
    </dsp:sp>
    <dsp:sp modelId="{1D94D4A8-B906-4B9E-82A9-A91EDC405DE0}">
      <dsp:nvSpPr>
        <dsp:cNvPr id="0" name=""/>
        <dsp:cNvSpPr/>
      </dsp:nvSpPr>
      <dsp:spPr>
        <a:xfrm>
          <a:off x="1645920" y="86623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62DAF-B4C9-410C-9CAD-294890B2327C}">
      <dsp:nvSpPr>
        <dsp:cNvPr id="0" name=""/>
        <dsp:cNvSpPr/>
      </dsp:nvSpPr>
      <dsp:spPr>
        <a:xfrm>
          <a:off x="1769364" y="886862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strike="sngStrike" kern="1200" dirty="0">
              <a:solidFill>
                <a:srgbClr val="FF0000"/>
              </a:solidFill>
            </a:rPr>
            <a:t>3. A mezőgazdaság által megtermelt áruk helyben történő feldolgozásának támogatása</a:t>
          </a:r>
        </a:p>
      </dsp:txBody>
      <dsp:txXfrm>
        <a:off x="1769364" y="886862"/>
        <a:ext cx="6460236" cy="412493"/>
      </dsp:txXfrm>
    </dsp:sp>
    <dsp:sp modelId="{5330E322-94CD-455B-B014-9D7C412A2BBB}">
      <dsp:nvSpPr>
        <dsp:cNvPr id="0" name=""/>
        <dsp:cNvSpPr/>
      </dsp:nvSpPr>
      <dsp:spPr>
        <a:xfrm>
          <a:off x="1645920" y="129935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287B1-6F31-4A54-B0F2-F06F708972C8}">
      <dsp:nvSpPr>
        <dsp:cNvPr id="0" name=""/>
        <dsp:cNvSpPr/>
      </dsp:nvSpPr>
      <dsp:spPr>
        <a:xfrm>
          <a:off x="0" y="131998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C98D7-2410-44F6-B64B-B6F38A477C6C}">
      <dsp:nvSpPr>
        <dsp:cNvPr id="0" name=""/>
        <dsp:cNvSpPr/>
      </dsp:nvSpPr>
      <dsp:spPr>
        <a:xfrm>
          <a:off x="0" y="1319980"/>
          <a:ext cx="1645920" cy="131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Munkaerőpiaci integráció</a:t>
          </a:r>
        </a:p>
      </dsp:txBody>
      <dsp:txXfrm>
        <a:off x="0" y="1319980"/>
        <a:ext cx="1645920" cy="1319980"/>
      </dsp:txXfrm>
    </dsp:sp>
    <dsp:sp modelId="{6C17CC02-76D5-4CE1-A13E-7633681A11D3}">
      <dsp:nvSpPr>
        <dsp:cNvPr id="0" name=""/>
        <dsp:cNvSpPr/>
      </dsp:nvSpPr>
      <dsp:spPr>
        <a:xfrm>
          <a:off x="1769364" y="1340605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4. Inaktívak visszaterelése a </a:t>
          </a:r>
          <a:r>
            <a:rPr lang="hu-HU" sz="1400" kern="1200" dirty="0" err="1"/>
            <a:t>munakerőpiacra</a:t>
          </a:r>
          <a:endParaRPr lang="hu-HU" sz="1400" kern="1200" dirty="0"/>
        </a:p>
      </dsp:txBody>
      <dsp:txXfrm>
        <a:off x="1769364" y="1340605"/>
        <a:ext cx="6460236" cy="412493"/>
      </dsp:txXfrm>
    </dsp:sp>
    <dsp:sp modelId="{371851BD-D51C-445C-8804-4B8211BDA8B7}">
      <dsp:nvSpPr>
        <dsp:cNvPr id="0" name=""/>
        <dsp:cNvSpPr/>
      </dsp:nvSpPr>
      <dsp:spPr>
        <a:xfrm>
          <a:off x="1645920" y="175309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7BD3E-A14B-4439-B673-A6AC5F4D937E}">
      <dsp:nvSpPr>
        <dsp:cNvPr id="0" name=""/>
        <dsp:cNvSpPr/>
      </dsp:nvSpPr>
      <dsp:spPr>
        <a:xfrm>
          <a:off x="1769364" y="1773724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5. A munkáltatói igényeknek megfelelő tudással rendelkező munkavállalók biztosítása</a:t>
          </a:r>
        </a:p>
      </dsp:txBody>
      <dsp:txXfrm>
        <a:off x="1769364" y="1773724"/>
        <a:ext cx="6460236" cy="412493"/>
      </dsp:txXfrm>
    </dsp:sp>
    <dsp:sp modelId="{58B5BE2C-ACEC-4687-924F-617B4109DFE0}">
      <dsp:nvSpPr>
        <dsp:cNvPr id="0" name=""/>
        <dsp:cNvSpPr/>
      </dsp:nvSpPr>
      <dsp:spPr>
        <a:xfrm>
          <a:off x="1645920" y="218621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89009-2FE4-4C1A-8356-8F490361595E}">
      <dsp:nvSpPr>
        <dsp:cNvPr id="0" name=""/>
        <dsp:cNvSpPr/>
      </dsp:nvSpPr>
      <dsp:spPr>
        <a:xfrm>
          <a:off x="1769364" y="2206842"/>
          <a:ext cx="6460236" cy="41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6. Az álláskeresők munkához jutásának támogatása</a:t>
          </a:r>
        </a:p>
      </dsp:txBody>
      <dsp:txXfrm>
        <a:off x="1769364" y="2206842"/>
        <a:ext cx="6460236" cy="412493"/>
      </dsp:txXfrm>
    </dsp:sp>
    <dsp:sp modelId="{56B153B2-A4CD-4E42-83BA-48ECF66E6972}">
      <dsp:nvSpPr>
        <dsp:cNvPr id="0" name=""/>
        <dsp:cNvSpPr/>
      </dsp:nvSpPr>
      <dsp:spPr>
        <a:xfrm>
          <a:off x="1645920" y="261933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FE44-A452-40F0-91DC-51DE2EF694EF}">
      <dsp:nvSpPr>
        <dsp:cNvPr id="0" name=""/>
        <dsp:cNvSpPr/>
      </dsp:nvSpPr>
      <dsp:spPr>
        <a:xfrm>
          <a:off x="0" y="263996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3FD5-BE0C-4CC5-8EB8-A04E6BD10987}">
      <dsp:nvSpPr>
        <dsp:cNvPr id="0" name=""/>
        <dsp:cNvSpPr/>
      </dsp:nvSpPr>
      <dsp:spPr>
        <a:xfrm>
          <a:off x="0" y="2639961"/>
          <a:ext cx="1645920" cy="131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Munkavállalási feltételek javítása</a:t>
          </a:r>
        </a:p>
      </dsp:txBody>
      <dsp:txXfrm>
        <a:off x="0" y="2639961"/>
        <a:ext cx="1645920" cy="1319980"/>
      </dsp:txXfrm>
    </dsp:sp>
    <dsp:sp modelId="{3F91E9C6-B814-49AE-AEEA-D423B1116FCD}">
      <dsp:nvSpPr>
        <dsp:cNvPr id="0" name=""/>
        <dsp:cNvSpPr/>
      </dsp:nvSpPr>
      <dsp:spPr>
        <a:xfrm>
          <a:off x="1769364" y="2670640"/>
          <a:ext cx="6460236" cy="613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7. A munkavállalók munkába járásának segítése</a:t>
          </a:r>
        </a:p>
      </dsp:txBody>
      <dsp:txXfrm>
        <a:off x="1769364" y="2670640"/>
        <a:ext cx="6460236" cy="613584"/>
      </dsp:txXfrm>
    </dsp:sp>
    <dsp:sp modelId="{219B3F79-0FDB-4A2F-82B1-1D7998AB28E0}">
      <dsp:nvSpPr>
        <dsp:cNvPr id="0" name=""/>
        <dsp:cNvSpPr/>
      </dsp:nvSpPr>
      <dsp:spPr>
        <a:xfrm>
          <a:off x="1645920" y="32842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0FE5E-D056-44B1-8938-FD770C2B26DF}">
      <dsp:nvSpPr>
        <dsp:cNvPr id="0" name=""/>
        <dsp:cNvSpPr/>
      </dsp:nvSpPr>
      <dsp:spPr>
        <a:xfrm>
          <a:off x="1769364" y="3363095"/>
          <a:ext cx="6460236" cy="613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8. Atipikus foglalkoztatás ösztönzése</a:t>
          </a:r>
        </a:p>
      </dsp:txBody>
      <dsp:txXfrm>
        <a:off x="1769364" y="3363095"/>
        <a:ext cx="6460236" cy="613584"/>
      </dsp:txXfrm>
    </dsp:sp>
    <dsp:sp modelId="{E33DF465-BD00-491D-85E3-00FC7F5D0903}">
      <dsp:nvSpPr>
        <dsp:cNvPr id="0" name=""/>
        <dsp:cNvSpPr/>
      </dsp:nvSpPr>
      <dsp:spPr>
        <a:xfrm>
          <a:off x="1645920" y="392848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DC1BB-D914-4073-914B-1330D1B4672B}">
      <dsp:nvSpPr>
        <dsp:cNvPr id="0" name=""/>
        <dsp:cNvSpPr/>
      </dsp:nvSpPr>
      <dsp:spPr>
        <a:xfrm>
          <a:off x="0" y="395994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905EB-E231-43EE-AE5A-553D4B76426B}">
      <dsp:nvSpPr>
        <dsp:cNvPr id="0" name=""/>
        <dsp:cNvSpPr/>
      </dsp:nvSpPr>
      <dsp:spPr>
        <a:xfrm>
          <a:off x="0" y="3959942"/>
          <a:ext cx="1645920" cy="131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Erős, és hosszútávra szóló partnerség megteremtése</a:t>
          </a:r>
        </a:p>
      </dsp:txBody>
      <dsp:txXfrm>
        <a:off x="0" y="3959942"/>
        <a:ext cx="1645920" cy="1319980"/>
      </dsp:txXfrm>
    </dsp:sp>
    <dsp:sp modelId="{0DB1BC09-E9EF-4CCB-A254-56653A314F92}">
      <dsp:nvSpPr>
        <dsp:cNvPr id="0" name=""/>
        <dsp:cNvSpPr/>
      </dsp:nvSpPr>
      <dsp:spPr>
        <a:xfrm>
          <a:off x="1769364" y="4019882"/>
          <a:ext cx="6460236" cy="119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9. Foglalkoztatási együttműködések kialakítása és fenntartása</a:t>
          </a:r>
        </a:p>
      </dsp:txBody>
      <dsp:txXfrm>
        <a:off x="1769364" y="4019882"/>
        <a:ext cx="6460236" cy="1198810"/>
      </dsp:txXfrm>
    </dsp:sp>
    <dsp:sp modelId="{12F945FE-7493-4B9D-9C42-4A958A7E3D9D}">
      <dsp:nvSpPr>
        <dsp:cNvPr id="0" name=""/>
        <dsp:cNvSpPr/>
      </dsp:nvSpPr>
      <dsp:spPr>
        <a:xfrm>
          <a:off x="1645920" y="521869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5904656" cy="1440160"/>
          </a:xfrm>
        </p:spPr>
        <p:txBody>
          <a:bodyPr/>
          <a:lstStyle/>
          <a:p>
            <a:r>
              <a:rPr lang="hu-HU" dirty="0"/>
              <a:t>Paktum ülés</a:t>
            </a:r>
            <a:br>
              <a:rPr lang="hu-HU" dirty="0"/>
            </a:br>
            <a:br>
              <a:rPr lang="hu-HU" dirty="0"/>
            </a:br>
            <a:r>
              <a:rPr lang="hu-HU" sz="2800" dirty="0"/>
              <a:t>Martfű, 2017. szeptember 27.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specifikus célokhoz kapcsolódó Prioritások - változások</a:t>
            </a:r>
            <a:endParaRPr lang="en-GB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4D64F797-3099-4161-BC8F-5B0457DC5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787825"/>
              </p:ext>
            </p:extLst>
          </p:nvPr>
        </p:nvGraphicFramePr>
        <p:xfrm>
          <a:off x="457200" y="1578076"/>
          <a:ext cx="8229600" cy="527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7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 helyi gazdaság versenyképességének erősítése</a:t>
            </a:r>
          </a:p>
        </p:txBody>
      </p:sp>
      <p:graphicFrame>
        <p:nvGraphicFramePr>
          <p:cNvPr id="11" name="Tartalom helye 10">
            <a:extLst>
              <a:ext uri="{FF2B5EF4-FFF2-40B4-BE49-F238E27FC236}">
                <a16:creationId xmlns:a16="http://schemas.microsoft.com/office/drawing/2014/main" id="{15521578-B4AC-4411-BF92-CD9043AEE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486768"/>
              </p:ext>
            </p:extLst>
          </p:nvPr>
        </p:nvGraphicFramePr>
        <p:xfrm>
          <a:off x="454028" y="1412776"/>
          <a:ext cx="8316000" cy="418058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58000">
                  <a:extLst>
                    <a:ext uri="{9D8B030D-6E8A-4147-A177-3AD203B41FA5}">
                      <a16:colId xmlns:a16="http://schemas.microsoft.com/office/drawing/2014/main" val="1144581669"/>
                    </a:ext>
                  </a:extLst>
                </a:gridCol>
                <a:gridCol w="4158000">
                  <a:extLst>
                    <a:ext uri="{9D8B030D-6E8A-4147-A177-3AD203B41FA5}">
                      <a16:colId xmlns:a16="http://schemas.microsoft.com/office/drawing/2014/main" val="1045321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</a:rPr>
                        <a:t>Prioriás</a:t>
                      </a:r>
                      <a:endParaRPr lang="hu-H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</a:rPr>
                        <a:t>Intézkedés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2172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b="0" dirty="0">
                          <a:effectLst/>
                        </a:rPr>
                        <a:t>1. A helyben működő vállalkozások megerősítése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1.1. Vállalkozások </a:t>
                      </a:r>
                      <a:r>
                        <a:rPr lang="hu-HU" sz="1800" dirty="0" err="1">
                          <a:effectLst/>
                        </a:rPr>
                        <a:t>hálózatosodásának</a:t>
                      </a:r>
                      <a:r>
                        <a:rPr lang="hu-HU" sz="1800" dirty="0">
                          <a:effectLst/>
                        </a:rPr>
                        <a:t> támogatása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1179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1.2 Vállalkozói ismeretek fejlesztése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231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b="0" dirty="0">
                          <a:effectLst/>
                        </a:rPr>
                        <a:t>2. A Működő vállalkozások számának növelése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2.1. Önfoglalkoztatás és vállalkozás indításának támogatása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306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2.2. Vállalkozások letelepedésének ösztönzése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37618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3. A mezőgazdaság által megtermelt áruk helyben történő feldolgozásának támogatása</a:t>
                      </a:r>
                      <a:endParaRPr lang="hu-HU" sz="1800" b="0" strike="sng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3.1. Az élelmiszeripari vállalkozások helyben történő letelepedésének és megerősödésének elősegítése</a:t>
                      </a:r>
                      <a:endParaRPr lang="hu-HU" sz="1800" strike="sng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5441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3.2.  </a:t>
                      </a:r>
                      <a:r>
                        <a:rPr lang="hu-HU" sz="1800" strike="noStrike" dirty="0">
                          <a:solidFill>
                            <a:srgbClr val="FF0000"/>
                          </a:solidFill>
                          <a:effectLst/>
                        </a:rPr>
                        <a:t>2.3.</a:t>
                      </a:r>
                      <a:r>
                        <a:rPr lang="hu-HU" sz="1800" dirty="0">
                          <a:effectLst/>
                        </a:rPr>
                        <a:t>Helyi termék- és szolgáltatásfejlesztés és a helyben történő értékesítés feltételeinek megteremtése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7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8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Munkaerőpiaci integráció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236D93DE-C8F0-4244-A213-978D10D68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73209"/>
              </p:ext>
            </p:extLst>
          </p:nvPr>
        </p:nvGraphicFramePr>
        <p:xfrm>
          <a:off x="447989" y="985545"/>
          <a:ext cx="8316000" cy="5714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58000">
                  <a:extLst>
                    <a:ext uri="{9D8B030D-6E8A-4147-A177-3AD203B41FA5}">
                      <a16:colId xmlns:a16="http://schemas.microsoft.com/office/drawing/2014/main" val="3145184223"/>
                    </a:ext>
                  </a:extLst>
                </a:gridCol>
                <a:gridCol w="4158000">
                  <a:extLst>
                    <a:ext uri="{9D8B030D-6E8A-4147-A177-3AD203B41FA5}">
                      <a16:colId xmlns:a16="http://schemas.microsoft.com/office/drawing/2014/main" val="3613846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</a:rPr>
                        <a:t>Prioriás</a:t>
                      </a:r>
                      <a:endParaRPr lang="hu-H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</a:rPr>
                        <a:t>Intézkedés</a:t>
                      </a:r>
                      <a:endParaRPr lang="hu-H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19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4. </a:t>
                      </a:r>
                      <a:r>
                        <a:rPr lang="hu-HU" sz="1800" b="0" strike="noStrike" dirty="0">
                          <a:solidFill>
                            <a:srgbClr val="FF0000"/>
                          </a:solidFill>
                          <a:effectLst/>
                        </a:rPr>
                        <a:t> 3. </a:t>
                      </a:r>
                      <a:r>
                        <a:rPr lang="hu-HU" sz="1800" b="0" dirty="0">
                          <a:effectLst/>
                        </a:rPr>
                        <a:t>Inaktívak visszaterelése a munkaerőpiacra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4.1.</a:t>
                      </a:r>
                      <a:r>
                        <a:rPr lang="hu-HU" sz="1800" strike="sngStrike" dirty="0">
                          <a:effectLst/>
                        </a:rPr>
                        <a:t>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3.1. </a:t>
                      </a:r>
                      <a:r>
                        <a:rPr lang="hu-HU" sz="1800" dirty="0">
                          <a:effectLst/>
                        </a:rPr>
                        <a:t>A nyílt munkaerőpiacon dolgozni képes és hajlandó potenciális munkavállalók azonosítása és mozgósítása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3494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5. </a:t>
                      </a:r>
                      <a:r>
                        <a:rPr lang="hu-HU" sz="1800" b="0" dirty="0">
                          <a:solidFill>
                            <a:srgbClr val="FF0000"/>
                          </a:solidFill>
                          <a:effectLst/>
                        </a:rPr>
                        <a:t>4. </a:t>
                      </a:r>
                      <a:r>
                        <a:rPr lang="hu-HU" sz="1800" b="0" dirty="0">
                          <a:effectLst/>
                        </a:rPr>
                        <a:t>A munkáltatói igényeknek megfelelő tudással rendelkező munkavállalók biztosítása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5.1.</a:t>
                      </a:r>
                      <a:r>
                        <a:rPr lang="hu-HU" sz="1800" dirty="0">
                          <a:effectLst/>
                        </a:rPr>
                        <a:t>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4.1</a:t>
                      </a:r>
                      <a:r>
                        <a:rPr lang="hu-HU" sz="1800" dirty="0">
                          <a:effectLst/>
                        </a:rPr>
                        <a:t> Munkavállalói készségek, kompetenciák fejlesztése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35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5.2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. 4.2.</a:t>
                      </a:r>
                      <a:r>
                        <a:rPr lang="hu-HU" sz="1800" dirty="0">
                          <a:effectLst/>
                        </a:rPr>
                        <a:t> A munkáltatói igényeknek megfelelő szakképzettség elsajátításának elősegítése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88218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6.</a:t>
                      </a:r>
                      <a:r>
                        <a:rPr lang="hu-HU" sz="1800" b="0" dirty="0">
                          <a:solidFill>
                            <a:srgbClr val="FF0000"/>
                          </a:solidFill>
                          <a:effectLst/>
                        </a:rPr>
                        <a:t> 5.</a:t>
                      </a:r>
                      <a:r>
                        <a:rPr lang="hu-HU" sz="1800" b="0" dirty="0">
                          <a:effectLst/>
                        </a:rPr>
                        <a:t>Az álláskeresők munkához jutásának támogatása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6.1.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5.1.</a:t>
                      </a:r>
                      <a:r>
                        <a:rPr lang="hu-HU" sz="1800" dirty="0">
                          <a:effectLst/>
                        </a:rPr>
                        <a:t> Az elhelyezkedést segítő munkaerőpiaci szolgáltatások biztosítása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881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6.2.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5.2. </a:t>
                      </a:r>
                      <a:r>
                        <a:rPr lang="hu-HU" sz="1800" dirty="0">
                          <a:effectLst/>
                        </a:rPr>
                        <a:t>50 év feletti álláskeresők értékteremtő munkavégzésének támogatása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434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6.3.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5.3. </a:t>
                      </a:r>
                      <a:r>
                        <a:rPr lang="hu-HU" sz="1800" dirty="0">
                          <a:effectLst/>
                        </a:rPr>
                        <a:t>Fiatal munkavállalók és a pályakezdők munkatapasztalatszerzésének támogatása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15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38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Munkavállalási feltételek javítása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B22623C9-ABE4-46E4-AC4C-5ACCD1CA1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320937"/>
              </p:ext>
            </p:extLst>
          </p:nvPr>
        </p:nvGraphicFramePr>
        <p:xfrm>
          <a:off x="447989" y="2852936"/>
          <a:ext cx="8316000" cy="172815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58000">
                  <a:extLst>
                    <a:ext uri="{9D8B030D-6E8A-4147-A177-3AD203B41FA5}">
                      <a16:colId xmlns:a16="http://schemas.microsoft.com/office/drawing/2014/main" val="3564891335"/>
                    </a:ext>
                  </a:extLst>
                </a:gridCol>
                <a:gridCol w="4158000">
                  <a:extLst>
                    <a:ext uri="{9D8B030D-6E8A-4147-A177-3AD203B41FA5}">
                      <a16:colId xmlns:a16="http://schemas.microsoft.com/office/drawing/2014/main" val="3501278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</a:rPr>
                        <a:t>Prioriás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</a:rPr>
                        <a:t>Intézkedés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388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7.</a:t>
                      </a:r>
                      <a:r>
                        <a:rPr lang="hu-HU" sz="1800" b="0" dirty="0">
                          <a:solidFill>
                            <a:srgbClr val="FF0000"/>
                          </a:solidFill>
                          <a:effectLst/>
                        </a:rPr>
                        <a:t> 6. </a:t>
                      </a:r>
                      <a:r>
                        <a:rPr lang="hu-HU" sz="1800" b="0" dirty="0">
                          <a:effectLst/>
                        </a:rPr>
                        <a:t>A munkavállaók munkába járásának segítése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6.1. Ingázási feltételek javítása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991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6.2. Gyermekellátási intézményrendszer fejlesztése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37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8. </a:t>
                      </a:r>
                      <a:r>
                        <a:rPr lang="hu-HU" sz="1800" b="0" dirty="0">
                          <a:solidFill>
                            <a:srgbClr val="FF0000"/>
                          </a:solidFill>
                          <a:effectLst/>
                        </a:rPr>
                        <a:t>7. </a:t>
                      </a:r>
                      <a:r>
                        <a:rPr lang="hu-HU" sz="1800" b="0" dirty="0">
                          <a:effectLst/>
                        </a:rPr>
                        <a:t>Rugalmas foglalkoztatás ösztönzése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dirty="0">
                          <a:effectLst/>
                        </a:rPr>
                        <a:t>7.1. Atipikus, rugalmas foglalkoztatás ösztönzése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82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24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CBC61-6A99-4313-AAE2-17AEEED7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4700075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Erős, és hosszútávra szóló partnerség megteremtése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A87A163-F28F-4B46-8875-BD771446A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426"/>
              </p:ext>
            </p:extLst>
          </p:nvPr>
        </p:nvGraphicFramePr>
        <p:xfrm>
          <a:off x="457200" y="2636912"/>
          <a:ext cx="8316000" cy="199072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58000">
                  <a:extLst>
                    <a:ext uri="{9D8B030D-6E8A-4147-A177-3AD203B41FA5}">
                      <a16:colId xmlns:a16="http://schemas.microsoft.com/office/drawing/2014/main" val="594546766"/>
                    </a:ext>
                  </a:extLst>
                </a:gridCol>
                <a:gridCol w="4158000">
                  <a:extLst>
                    <a:ext uri="{9D8B030D-6E8A-4147-A177-3AD203B41FA5}">
                      <a16:colId xmlns:a16="http://schemas.microsoft.com/office/drawing/2014/main" val="1183088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</a:rPr>
                        <a:t>Prioriás</a:t>
                      </a:r>
                      <a:endParaRPr lang="hu-H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</a:rPr>
                        <a:t>Intézkedés</a:t>
                      </a:r>
                      <a:endParaRPr lang="hu-H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5063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9. Foglalkoztatási Együttműködések</a:t>
                      </a:r>
                    </a:p>
                    <a:p>
                      <a:pPr marL="0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b="0" strike="noStrike" dirty="0">
                          <a:solidFill>
                            <a:srgbClr val="FF0000"/>
                          </a:solidFill>
                          <a:effectLst/>
                        </a:rPr>
                        <a:t>8. Partnerségi kapcsolatok </a:t>
                      </a:r>
                      <a:r>
                        <a:rPr lang="hu-HU" sz="1800" b="0" dirty="0">
                          <a:effectLst/>
                        </a:rPr>
                        <a:t>kialakítása és fenntartása</a:t>
                      </a:r>
                      <a:endParaRPr lang="hu-HU" sz="18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9.1.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8.1.</a:t>
                      </a:r>
                      <a:r>
                        <a:rPr lang="hu-HU" sz="1800" dirty="0">
                          <a:effectLst/>
                        </a:rPr>
                        <a:t> Hosszú távú együttműködés kialakítása a munkaerőpiaci szereplők között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201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u-HU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9.2.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8.2.</a:t>
                      </a:r>
                      <a:r>
                        <a:rPr lang="hu-HU" sz="1800" dirty="0">
                          <a:effectLst/>
                        </a:rPr>
                        <a:t> A megyei és a helyi paktum közötti tevékenységek összehangolása</a:t>
                      </a:r>
                      <a:endParaRPr lang="hu-H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82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65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DD64D-0FA7-4B2A-95D2-2FDC943B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ICS éves Munkaterve – Főbb feladatok</a:t>
            </a:r>
          </a:p>
        </p:txBody>
      </p:sp>
      <p:pic>
        <p:nvPicPr>
          <p:cNvPr id="1026" name="Diagram 6">
            <a:extLst>
              <a:ext uri="{FF2B5EF4-FFF2-40B4-BE49-F238E27FC236}">
                <a16:creationId xmlns:a16="http://schemas.microsoft.com/office/drawing/2014/main" id="{E5A7D522-87B1-4B31-A529-7872A12D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53" r="-37482"/>
          <a:stretch>
            <a:fillRect/>
          </a:stretch>
        </p:blipFill>
        <p:spPr bwMode="auto">
          <a:xfrm>
            <a:off x="-146647" y="1268760"/>
            <a:ext cx="9465858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1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5B142F-9797-4EFF-9DC1-A43DB4E6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ICS munkaterv - Ütemterv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1E8056AB-2EA9-47FD-9ECC-1605ED353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72440"/>
              </p:ext>
            </p:extLst>
          </p:nvPr>
        </p:nvGraphicFramePr>
        <p:xfrm>
          <a:off x="447989" y="1340768"/>
          <a:ext cx="8295293" cy="507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479">
                  <a:extLst>
                    <a:ext uri="{9D8B030D-6E8A-4147-A177-3AD203B41FA5}">
                      <a16:colId xmlns:a16="http://schemas.microsoft.com/office/drawing/2014/main" val="4050747210"/>
                    </a:ext>
                  </a:extLst>
                </a:gridCol>
                <a:gridCol w="5466796">
                  <a:extLst>
                    <a:ext uri="{9D8B030D-6E8A-4147-A177-3AD203B41FA5}">
                      <a16:colId xmlns:a16="http://schemas.microsoft.com/office/drawing/2014/main" val="1887613729"/>
                    </a:ext>
                  </a:extLst>
                </a:gridCol>
                <a:gridCol w="1795018">
                  <a:extLst>
                    <a:ext uri="{9D8B030D-6E8A-4147-A177-3AD203B41FA5}">
                      <a16:colId xmlns:a16="http://schemas.microsoft.com/office/drawing/2014/main" val="3349229361"/>
                    </a:ext>
                  </a:extLst>
                </a:gridCol>
              </a:tblGrid>
              <a:tr h="4843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Időpont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ICS ülés célja és tárgya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Elvárt eredmények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58487"/>
                  </a:ext>
                </a:extLst>
              </a:tr>
              <a:tr h="45556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2017.09.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Irányító Csoport megalakulása</a:t>
                      </a:r>
                    </a:p>
                    <a:p>
                      <a:pPr marL="2032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Az alábbi dokumentumok munkaverziójának megvitatása: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Térségi foglalkoztatási helyzetfeltárás, SWOT és helyzetelemzés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Jövőkép, célrendszer és fejlesztési prioritások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Térségi Foglalkoztatási Stratégia, horizontális szempontok érvényesítését bemutató dokumentum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 Stratégiához kapcsolódó Akciótervben foglalt 3 éves terv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 Foglalkoztatási Stratégiához illeszkedő 3 db operatív projektterv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 paktum Irányító Csoport és a Foglalkoztatási Fórum működési szabályzata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Az Irányító Csoport éves munkaterve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 paktum menedzsmentszervezetének éves munka- és költségterve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Elfogadott stratégiai és működési dokumentumok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624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96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868B6D1-0291-4079-842B-2E2C57645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48401"/>
              </p:ext>
            </p:extLst>
          </p:nvPr>
        </p:nvGraphicFramePr>
        <p:xfrm>
          <a:off x="447989" y="1700808"/>
          <a:ext cx="8294400" cy="4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368">
                  <a:extLst>
                    <a:ext uri="{9D8B030D-6E8A-4147-A177-3AD203B41FA5}">
                      <a16:colId xmlns:a16="http://schemas.microsoft.com/office/drawing/2014/main" val="3757186180"/>
                    </a:ext>
                  </a:extLst>
                </a:gridCol>
                <a:gridCol w="4930692">
                  <a:extLst>
                    <a:ext uri="{9D8B030D-6E8A-4147-A177-3AD203B41FA5}">
                      <a16:colId xmlns:a16="http://schemas.microsoft.com/office/drawing/2014/main" val="4272862819"/>
                    </a:ext>
                  </a:extLst>
                </a:gridCol>
                <a:gridCol w="2330340">
                  <a:extLst>
                    <a:ext uri="{9D8B030D-6E8A-4147-A177-3AD203B41FA5}">
                      <a16:colId xmlns:a16="http://schemas.microsoft.com/office/drawing/2014/main" val="3169132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Időpont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ICS ülés célja és tárgya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Elvárt eredmények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74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2017.12.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 2. főtevékenység (munkaerőpiaci programok, célcsoport képzése, foglalkoztatása) megkezdhetősége, illetve az első tapasztalatok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Foglalkoztatási Fórum előkészítése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Döntés a felmerülő problémák kezeléséről és az előrehaladás további lépéseiről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154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2018.06.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Paktumirodához és a Járási Hivatalhoz beérkezett munkaerőigények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projektmegvalósítás tapasztalatainak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monitoring mutatók nyomon követése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Foglalkoztatási Fórum előkészítése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Döntés a felmerülő problémák kezeléséről és az előrehaladás további lépéseiről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488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2018.12.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Paktumirodához és a Járási Hivatalhoz beérkezett munkaerőigények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projektmegvalósítás tapasztalatainak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monitoring mutatók nyomon követése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Foglalkoztatási Fórum előkészítése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Döntés a felmerülő problémák kezeléséről és az előrehaladás további lépéseiről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9871145"/>
                  </a:ext>
                </a:extLst>
              </a:tr>
            </a:tbl>
          </a:graphicData>
        </a:graphic>
      </p:graphicFrame>
      <p:sp>
        <p:nvSpPr>
          <p:cNvPr id="6" name="Cím 1">
            <a:extLst>
              <a:ext uri="{FF2B5EF4-FFF2-40B4-BE49-F238E27FC236}">
                <a16:creationId xmlns:a16="http://schemas.microsoft.com/office/drawing/2014/main" id="{04CD0FDA-6245-4F09-9C1C-BAE97A53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ICS munkaterv - Ütemterv</a:t>
            </a:r>
          </a:p>
        </p:txBody>
      </p:sp>
    </p:spTree>
    <p:extLst>
      <p:ext uri="{BB962C8B-B14F-4D97-AF65-F5344CB8AC3E}">
        <p14:creationId xmlns:p14="http://schemas.microsoft.com/office/powerpoint/2010/main" val="124152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8F709D28-5711-4475-B790-1B8C81FF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ICS munkaterv - Ütemterv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C89A1D71-164D-40BD-9300-FA7056278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77547"/>
              </p:ext>
            </p:extLst>
          </p:nvPr>
        </p:nvGraphicFramePr>
        <p:xfrm>
          <a:off x="447989" y="1565003"/>
          <a:ext cx="8283600" cy="451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022">
                  <a:extLst>
                    <a:ext uri="{9D8B030D-6E8A-4147-A177-3AD203B41FA5}">
                      <a16:colId xmlns:a16="http://schemas.microsoft.com/office/drawing/2014/main" val="583016663"/>
                    </a:ext>
                  </a:extLst>
                </a:gridCol>
                <a:gridCol w="4924272">
                  <a:extLst>
                    <a:ext uri="{9D8B030D-6E8A-4147-A177-3AD203B41FA5}">
                      <a16:colId xmlns:a16="http://schemas.microsoft.com/office/drawing/2014/main" val="2003558384"/>
                    </a:ext>
                  </a:extLst>
                </a:gridCol>
                <a:gridCol w="2327306">
                  <a:extLst>
                    <a:ext uri="{9D8B030D-6E8A-4147-A177-3AD203B41FA5}">
                      <a16:colId xmlns:a16="http://schemas.microsoft.com/office/drawing/2014/main" val="2915055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Időpont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ICS ülés célja és tárgya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Elvárt eredmények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942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2019.06.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 Paktumirodához és a Járási Hivatalhoz beérkezett munkaerőigények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 projektmegvalósítás tapasztalatainak megvitatása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 monitoring mutatók nyomon követése</a:t>
                      </a:r>
                    </a:p>
                    <a:p>
                      <a:pPr marL="2032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Foglalkoztatási Fórum előkészítése</a:t>
                      </a:r>
                    </a:p>
                    <a:p>
                      <a:pPr marL="2032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Az alábbi dokumentumok felülvizsgált verziójának megvitatása: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Térségi foglalkoztatási helyzetfeltárás, SWOT és helyzetelemzés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Jövőkép, célrendszer és fejlesztési prioritások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Térségi Foglalkoztatási Stratégia, horizontális szempontok érvényesítését bemutató dokumentum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600" dirty="0">
                          <a:effectLst/>
                        </a:rPr>
                        <a:t>A Stratégiához kapcsolódó Akciótervben foglalt 3 éves terv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Döntés a felmerülő problémák kezeléséről és az előrehaladás további lépéseiről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Elfogadott felülvizsgált stratégiai dokumentumok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79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4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033AB3CC-EF75-4282-8248-2E3E0AA0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ICS munkaterv - Ütemterv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D6603EA-A495-4EB1-BE29-63F59F652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71399"/>
              </p:ext>
            </p:extLst>
          </p:nvPr>
        </p:nvGraphicFramePr>
        <p:xfrm>
          <a:off x="447989" y="2420888"/>
          <a:ext cx="8316001" cy="2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059">
                  <a:extLst>
                    <a:ext uri="{9D8B030D-6E8A-4147-A177-3AD203B41FA5}">
                      <a16:colId xmlns:a16="http://schemas.microsoft.com/office/drawing/2014/main" val="1427201961"/>
                    </a:ext>
                  </a:extLst>
                </a:gridCol>
                <a:gridCol w="4943533">
                  <a:extLst>
                    <a:ext uri="{9D8B030D-6E8A-4147-A177-3AD203B41FA5}">
                      <a16:colId xmlns:a16="http://schemas.microsoft.com/office/drawing/2014/main" val="2789591770"/>
                    </a:ext>
                  </a:extLst>
                </a:gridCol>
                <a:gridCol w="2336409">
                  <a:extLst>
                    <a:ext uri="{9D8B030D-6E8A-4147-A177-3AD203B41FA5}">
                      <a16:colId xmlns:a16="http://schemas.microsoft.com/office/drawing/2014/main" val="3320625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Időpont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ICS ülés célja és tárgya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Elvárt eredmények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869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2019.12.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projektzárással kapcsolatos feladatok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A paktumminősítés folyamata, a partnerségi, működési és szolgáltatási követelményeknek való megfelelés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</a:rPr>
                        <a:t>Szolnoki Járási Foglalkoztatási Paktum fenntartási és működtetési keretei</a:t>
                      </a:r>
                      <a:endParaRPr lang="hu-H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Munkamegosztás a projektzárással és a paktumminősítéssel kapcsolatosan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</a:rPr>
                        <a:t>Döntés a paktum fenntartásáról a projektzárást követő időszakra vonatkozóan</a:t>
                      </a:r>
                      <a:endParaRPr lang="hu-H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614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7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Mai ülés tárgya</a:t>
            </a:r>
            <a:endParaRPr lang="en-GB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4" y="2492896"/>
            <a:ext cx="2768600" cy="2768600"/>
          </a:xfrm>
        </p:spPr>
      </p:pic>
      <p:sp>
        <p:nvSpPr>
          <p:cNvPr id="10" name="Szöveg helye 2"/>
          <p:cNvSpPr txBox="1">
            <a:spLocks/>
          </p:cNvSpPr>
          <p:nvPr/>
        </p:nvSpPr>
        <p:spPr>
          <a:xfrm>
            <a:off x="3491880" y="2145601"/>
            <a:ext cx="519492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/>
              <a:t>Komplex foglalkoztatási stratégia és akcióterv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/>
              <a:t>ICS éves munkaterve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/>
              <a:t>Projekttervek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/>
              <a:t>ICS és Foglalkoztatási Fórum működési szabályzata  (ügyrend)</a:t>
            </a:r>
          </a:p>
        </p:txBody>
      </p:sp>
    </p:spTree>
    <p:extLst>
      <p:ext uri="{BB962C8B-B14F-4D97-AF65-F5344CB8AC3E}">
        <p14:creationId xmlns:p14="http://schemas.microsoft.com/office/powerpoint/2010/main" val="132312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0E8DE-3D2E-44E8-8DBD-A620C87A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Munkáltatók érzékenyítése a hátrányos helyzetű munkavállalók fogadására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EED8FB-18D2-4568-A517-4210E644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Célok:</a:t>
            </a:r>
          </a:p>
          <a:p>
            <a:pPr lvl="1"/>
            <a:r>
              <a:rPr lang="hu-HU" dirty="0"/>
              <a:t>A hátrányos helyzetű munkavállalók foglalkoztathatóságának javítása</a:t>
            </a:r>
          </a:p>
          <a:p>
            <a:pPr lvl="1"/>
            <a:r>
              <a:rPr lang="hu-HU" dirty="0"/>
              <a:t>A hátrányos helyzetű munkavállalók foglalkoztatottsági szintjének emelése</a:t>
            </a:r>
          </a:p>
          <a:p>
            <a:pPr lvl="1"/>
            <a:r>
              <a:rPr lang="hu-HU" dirty="0"/>
              <a:t>Szemléletmódváltás elősegítése a munkáltatók és munkavállalóik körében</a:t>
            </a:r>
          </a:p>
          <a:p>
            <a:pPr lvl="1"/>
            <a:r>
              <a:rPr lang="hu-HU" dirty="0"/>
              <a:t>Befogadó munkahelyek létrehozásának elősegítése, arányának növelése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215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0E8DE-3D2E-44E8-8DBD-A620C87A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Munkáltatók érzékenyítése a hátrányos helyzetű munkavállalók fogadására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EED8FB-18D2-4568-A517-4210E644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Célcsoportok:</a:t>
            </a:r>
          </a:p>
          <a:p>
            <a:pPr lvl="1"/>
            <a:r>
              <a:rPr lang="hu-HU" dirty="0"/>
              <a:t>Közvetlen célcsoportok</a:t>
            </a:r>
          </a:p>
          <a:p>
            <a:pPr lvl="2"/>
            <a:r>
              <a:rPr lang="hu-HU" dirty="0"/>
              <a:t>a járás településein működő cégek munkáltatói</a:t>
            </a:r>
          </a:p>
          <a:p>
            <a:pPr lvl="2"/>
            <a:r>
              <a:rPr lang="hu-HU" dirty="0"/>
              <a:t>a járás településein működő cégek munkavállalói</a:t>
            </a:r>
          </a:p>
          <a:p>
            <a:pPr lvl="1"/>
            <a:r>
              <a:rPr lang="hu-HU" dirty="0">
                <a:solidFill>
                  <a:prstClr val="black"/>
                </a:solidFill>
              </a:rPr>
              <a:t>Közvetett célcsoportok</a:t>
            </a:r>
          </a:p>
          <a:p>
            <a:pPr lvl="2"/>
            <a:r>
              <a:rPr lang="hu-HU" dirty="0">
                <a:solidFill>
                  <a:prstClr val="black"/>
                </a:solidFill>
              </a:rPr>
              <a:t>hátrányos helyzetű álláskereső, inaktív és közfoglalkoztatott személyek (pályakezdők, a 25 év alatti fiatalok, a romák, a megváltozott munkaképességű személyek), </a:t>
            </a:r>
          </a:p>
          <a:p>
            <a:pPr lvl="2"/>
            <a:r>
              <a:rPr lang="hu-HU" dirty="0">
                <a:solidFill>
                  <a:prstClr val="black"/>
                </a:solidFill>
              </a:rPr>
              <a:t>hátrányos helyzetű csoport családtagjai, akik a programba vont személy munkaerőpiaci helyzetének javulása miatt, közvetve saját életkörülményeik javulását érzékelik,</a:t>
            </a:r>
          </a:p>
          <a:p>
            <a:pPr lvl="2"/>
            <a:r>
              <a:rPr lang="hu-HU" dirty="0">
                <a:solidFill>
                  <a:prstClr val="black"/>
                </a:solidFill>
              </a:rPr>
              <a:t>civil szervezetek</a:t>
            </a:r>
          </a:p>
          <a:p>
            <a:pPr lvl="2"/>
            <a:endParaRPr lang="hu-HU" dirty="0">
              <a:solidFill>
                <a:prstClr val="black"/>
              </a:solidFill>
            </a:endParaRP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223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444EAF-8EA3-45A4-A8ED-C6F2FA7B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Tevékenységek</a:t>
            </a:r>
          </a:p>
          <a:p>
            <a:pPr lvl="1"/>
            <a:r>
              <a:rPr lang="hu-HU" dirty="0"/>
              <a:t>Cégkutatás elvégzése, kapcsolatfelvétel a potenciálisan érintett munkáltatókkal</a:t>
            </a:r>
          </a:p>
          <a:p>
            <a:pPr lvl="1"/>
            <a:r>
              <a:rPr lang="hu-HU" dirty="0"/>
              <a:t>Esélyegyenlőséggel kapcsolatos tréningek, ismeretátadások megvalósítása a munkáltatók és a meglévő munkavállalók számára </a:t>
            </a:r>
          </a:p>
          <a:p>
            <a:pPr lvl="1"/>
            <a:r>
              <a:rPr lang="hu-HU" dirty="0"/>
              <a:t>A megváltozott munkaképességű munkavállalók számára szükséges speciális munkahelyi körülmények, infrastruktúra kialakításáról ismeretátadások szervezése</a:t>
            </a:r>
          </a:p>
          <a:p>
            <a:pPr lvl="1"/>
            <a:r>
              <a:rPr lang="hu-HU" dirty="0"/>
              <a:t>Cégek esélyegyenlőségi tervének elkészítése</a:t>
            </a:r>
          </a:p>
          <a:p>
            <a:pPr lvl="1"/>
            <a:r>
              <a:rPr lang="hu-HU" dirty="0"/>
              <a:t>Kampány végrehajtása a projekt tevékenységeinek népszerűsítése érdekében</a:t>
            </a:r>
          </a:p>
          <a:p>
            <a:pPr lvl="1"/>
            <a:r>
              <a:rPr lang="hu-HU" dirty="0"/>
              <a:t>Mentor foglalkoztatása</a:t>
            </a:r>
          </a:p>
          <a:p>
            <a:r>
              <a:rPr lang="hu-HU" dirty="0"/>
              <a:t>Becsült költség: 22 700 000 Ft</a:t>
            </a:r>
          </a:p>
          <a:p>
            <a:pPr lvl="1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41FDD8F-69E7-4064-99F7-FC38422D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292363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Munkáltatók érzékenyítése a hátrányos helyzetű munkavállalók fogadására</a:t>
            </a:r>
          </a:p>
        </p:txBody>
      </p:sp>
    </p:spTree>
    <p:extLst>
      <p:ext uri="{BB962C8B-B14F-4D97-AF65-F5344CB8AC3E}">
        <p14:creationId xmlns:p14="http://schemas.microsoft.com/office/powerpoint/2010/main" val="371835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4B50A0-6B24-4F72-9CB3-3645275E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 térségben működő munkáltatók versenyképességének erősítése a munkavállalók fejlesztésével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A9AFE7-576D-4291-8556-7B8D4D722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Célok:</a:t>
            </a:r>
          </a:p>
          <a:p>
            <a:pPr lvl="1"/>
            <a:r>
              <a:rPr lang="hu-HU" dirty="0"/>
              <a:t>A járásban lakó/tartózkodási hellyel rendelkező lakosainak helyben tartása, helyben foglalkoztatása </a:t>
            </a:r>
          </a:p>
          <a:p>
            <a:pPr lvl="1"/>
            <a:r>
              <a:rPr lang="hu-HU" dirty="0"/>
              <a:t>A versenyképesség feltételeinek megteremtése, fenntartása</a:t>
            </a:r>
          </a:p>
          <a:p>
            <a:pPr lvl="1"/>
            <a:r>
              <a:rPr lang="hu-HU" dirty="0"/>
              <a:t>Munkaerőpiaci szereplők közötti hatékony együttműködés kialakítása és fenntartása</a:t>
            </a:r>
          </a:p>
        </p:txBody>
      </p:sp>
    </p:spTree>
    <p:extLst>
      <p:ext uri="{BB962C8B-B14F-4D97-AF65-F5344CB8AC3E}">
        <p14:creationId xmlns:p14="http://schemas.microsoft.com/office/powerpoint/2010/main" val="210713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3AD360-5BE9-4652-80E5-66697A75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Célcsoportok</a:t>
            </a:r>
          </a:p>
          <a:p>
            <a:pPr lvl="1"/>
            <a:r>
              <a:rPr lang="hu-HU" dirty="0"/>
              <a:t>Közvetlen célcsoportok</a:t>
            </a:r>
          </a:p>
          <a:p>
            <a:pPr lvl="2"/>
            <a:r>
              <a:rPr lang="hu-HU" dirty="0"/>
              <a:t>a térség településein tevékenykedő cégek, vállalkozások</a:t>
            </a:r>
          </a:p>
          <a:p>
            <a:pPr lvl="2"/>
            <a:r>
              <a:rPr lang="hu-HU" dirty="0"/>
              <a:t>a térségbe letelepedni szándékozó cégek, vállalkozások</a:t>
            </a:r>
          </a:p>
          <a:p>
            <a:pPr lvl="1"/>
            <a:r>
              <a:rPr lang="hu-HU" dirty="0"/>
              <a:t>Közvetett célcsoportok</a:t>
            </a:r>
          </a:p>
          <a:p>
            <a:pPr lvl="2"/>
            <a:r>
              <a:rPr lang="hu-HU" dirty="0"/>
              <a:t>a térségben élő álláskeresők</a:t>
            </a:r>
          </a:p>
          <a:p>
            <a:pPr lvl="2"/>
            <a:r>
              <a:rPr lang="hu-HU" dirty="0"/>
              <a:t>a helyi cégek beszállítói, alvállalkozói</a:t>
            </a:r>
          </a:p>
          <a:p>
            <a:pPr lvl="2"/>
            <a:r>
              <a:rPr lang="hu-HU" dirty="0"/>
              <a:t>a térség cégeinek, vállalatainak munkavállalói</a:t>
            </a:r>
          </a:p>
          <a:p>
            <a:pPr lvl="2"/>
            <a:r>
              <a:rPr lang="hu-HU" dirty="0"/>
              <a:t>a térség lakossága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E5DE695-7F0A-4126-AE0C-E3E1CE0A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 térségben működő munkáltatók versenyképességének erősítése a munkavállalók fejlesztésével</a:t>
            </a:r>
          </a:p>
        </p:txBody>
      </p:sp>
    </p:spTree>
    <p:extLst>
      <p:ext uri="{BB962C8B-B14F-4D97-AF65-F5344CB8AC3E}">
        <p14:creationId xmlns:p14="http://schemas.microsoft.com/office/powerpoint/2010/main" val="185462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5E4093-6BF7-4B39-B508-6A432D3D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Tevékenységek</a:t>
            </a:r>
          </a:p>
          <a:p>
            <a:pPr lvl="1"/>
            <a:r>
              <a:rPr lang="hu-HU" dirty="0"/>
              <a:t>Térségi partnerség létrehozása</a:t>
            </a:r>
          </a:p>
          <a:p>
            <a:pPr lvl="1"/>
            <a:r>
              <a:rPr lang="hu-HU" dirty="0"/>
              <a:t>Foglalkoztatással, fejlődéssel kapcsolatos információk biztosítására szakmai fórumok szervezése</a:t>
            </a:r>
          </a:p>
          <a:p>
            <a:pPr lvl="1"/>
            <a:r>
              <a:rPr lang="hu-HU" dirty="0"/>
              <a:t>Hátrányos helyzetű álláskereső, inaktív és közfoglalkoztatott személyek számára képzések szervezése</a:t>
            </a:r>
          </a:p>
          <a:p>
            <a:pPr lvl="1"/>
            <a:r>
              <a:rPr lang="hu-HU" dirty="0"/>
              <a:t>Foglalkoztatást elősegítő támogatások</a:t>
            </a:r>
          </a:p>
          <a:p>
            <a:pPr lvl="1"/>
            <a:r>
              <a:rPr lang="hu-HU" dirty="0"/>
              <a:t>Kampány végrehajtása a projekt tevékenységeinek népszerűsítése érdekében</a:t>
            </a:r>
          </a:p>
          <a:p>
            <a:r>
              <a:rPr lang="hu-HU" dirty="0"/>
              <a:t>Becsült költség: 245 050 000 Ft.</a:t>
            </a:r>
          </a:p>
          <a:p>
            <a:pPr lvl="1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FF0419C-D892-44E8-8369-C89257FA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 térségben működő munkáltatók versenyképességének erősítése a munkavállalók fejlesztésével</a:t>
            </a:r>
          </a:p>
        </p:txBody>
      </p:sp>
    </p:spTree>
    <p:extLst>
      <p:ext uri="{BB962C8B-B14F-4D97-AF65-F5344CB8AC3E}">
        <p14:creationId xmlns:p14="http://schemas.microsoft.com/office/powerpoint/2010/main" val="30754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AB82EC-DA54-4B67-91C6-3866228B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Az üzleti szolgáltatások fejlesztése a foglalkoztatási szint növelése érdekében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2F5CA4-0BFF-4269-A2CD-57B13A965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Célok:</a:t>
            </a:r>
          </a:p>
          <a:p>
            <a:pPr lvl="1"/>
            <a:r>
              <a:rPr lang="hu-HU" dirty="0"/>
              <a:t>KKV-k, nagyvállalatok letelepedésének elősegítése </a:t>
            </a:r>
          </a:p>
          <a:p>
            <a:pPr lvl="1"/>
            <a:r>
              <a:rPr lang="hu-HU" dirty="0"/>
              <a:t>A versenyképesség feltételeinek megteremtése, fenntartása</a:t>
            </a:r>
          </a:p>
          <a:p>
            <a:pPr lvl="1"/>
            <a:r>
              <a:rPr lang="hu-HU" dirty="0"/>
              <a:t>Helyi termékek fogyasztásának, szolgáltatások igénybevételének ösztönzése</a:t>
            </a:r>
          </a:p>
        </p:txBody>
      </p:sp>
    </p:spTree>
    <p:extLst>
      <p:ext uri="{BB962C8B-B14F-4D97-AF65-F5344CB8AC3E}">
        <p14:creationId xmlns:p14="http://schemas.microsoft.com/office/powerpoint/2010/main" val="222234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E38A19-4510-4F87-B62A-EF165916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Az üzleti szolgáltatások fejlesztése a foglalkoztatási szint növelése érdekében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211043-D29F-4466-894A-3BC8DED1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Célcsoportok</a:t>
            </a:r>
          </a:p>
          <a:p>
            <a:pPr lvl="1"/>
            <a:r>
              <a:rPr lang="hu-HU" dirty="0"/>
              <a:t>Közvetlen célcsoport</a:t>
            </a:r>
          </a:p>
          <a:p>
            <a:pPr lvl="2"/>
            <a:r>
              <a:rPr lang="hu-HU" dirty="0"/>
              <a:t>a járás nagyobb foglalkoztatói</a:t>
            </a:r>
          </a:p>
          <a:p>
            <a:pPr lvl="2"/>
            <a:r>
              <a:rPr lang="hu-HU" dirty="0"/>
              <a:t>a járásban letelepedni szándékozó közép- és nagyvállalatok</a:t>
            </a:r>
          </a:p>
          <a:p>
            <a:pPr lvl="1"/>
            <a:r>
              <a:rPr lang="hu-HU" dirty="0"/>
              <a:t>Közvetett célcsoport</a:t>
            </a:r>
          </a:p>
          <a:p>
            <a:pPr lvl="2"/>
            <a:r>
              <a:rPr lang="hu-HU" dirty="0"/>
              <a:t>a járásban élő lakosság</a:t>
            </a:r>
          </a:p>
          <a:p>
            <a:pPr lvl="2"/>
            <a:r>
              <a:rPr lang="hu-HU" dirty="0"/>
              <a:t>helyi munkaadók és vállalkozások</a:t>
            </a:r>
          </a:p>
          <a:p>
            <a:pPr lvl="2"/>
            <a:r>
              <a:rPr lang="hu-HU" dirty="0"/>
              <a:t>a helyi termékek és szolgáltatások fogyasztói</a:t>
            </a:r>
          </a:p>
        </p:txBody>
      </p:sp>
    </p:spTree>
    <p:extLst>
      <p:ext uri="{BB962C8B-B14F-4D97-AF65-F5344CB8AC3E}">
        <p14:creationId xmlns:p14="http://schemas.microsoft.com/office/powerpoint/2010/main" val="2920799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CF40A-A4E5-45CC-9B2A-858E72A8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Projektterv - Az üzleti szolgáltatások fejlesztése a foglalkoztatási szint növelése érdekében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590F21-A087-4958-841A-C1A54897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Tevékenységek</a:t>
            </a:r>
          </a:p>
          <a:p>
            <a:pPr lvl="1"/>
            <a:r>
              <a:rPr lang="hu-HU" dirty="0"/>
              <a:t>Térségi partnerség létrehozása</a:t>
            </a:r>
          </a:p>
          <a:p>
            <a:pPr lvl="1"/>
            <a:r>
              <a:rPr lang="hu-HU" dirty="0"/>
              <a:t>Befektetési kataszter készítése a kiajánlható területekről</a:t>
            </a:r>
          </a:p>
          <a:p>
            <a:pPr lvl="1"/>
            <a:r>
              <a:rPr lang="hu-HU" dirty="0"/>
              <a:t>Cégkutatás elvégzése, kapcsolatfelvétel a potenciálisan érintett munkáltatókkal</a:t>
            </a:r>
          </a:p>
          <a:p>
            <a:pPr lvl="1"/>
            <a:r>
              <a:rPr lang="hu-HU" dirty="0"/>
              <a:t>Honlap</a:t>
            </a:r>
          </a:p>
          <a:p>
            <a:pPr lvl="1"/>
            <a:r>
              <a:rPr lang="hu-HU" dirty="0"/>
              <a:t>Két napos befektetés ösztönzési konferencia, eredménykommunikáció </a:t>
            </a:r>
          </a:p>
          <a:p>
            <a:pPr lvl="1"/>
            <a:r>
              <a:rPr lang="hu-HU" dirty="0"/>
              <a:t>Kampány végrehajtása a projekt tevékenységeinek népszerűsítése érdekében</a:t>
            </a:r>
          </a:p>
          <a:p>
            <a:r>
              <a:rPr lang="hu-HU" dirty="0"/>
              <a:t>Becsült költség: 7 500 000 Ft</a:t>
            </a:r>
          </a:p>
        </p:txBody>
      </p:sp>
    </p:spTree>
    <p:extLst>
      <p:ext uri="{BB962C8B-B14F-4D97-AF65-F5344CB8AC3E}">
        <p14:creationId xmlns:p14="http://schemas.microsoft.com/office/powerpoint/2010/main" val="292234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E4307F-EAE1-4292-8E02-740218F7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fakadóan felelős a paktumszervezet napi szintű adminisztratív és szervezési feladatainak ellátásáért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6183F7-270B-410C-9ADF-DBB2639B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Foglalkoztatási Fórum: </a:t>
            </a:r>
            <a:r>
              <a:rPr lang="hu-HU" dirty="0"/>
              <a:t>célja a széles körű nyilvánosság és a helyi társadalom bevonásának biztosítása, a demokratikus működés feltételeinek megteremtése. </a:t>
            </a:r>
          </a:p>
          <a:p>
            <a:r>
              <a:rPr lang="hu-HU" b="1" dirty="0"/>
              <a:t>Irányító Csoport: </a:t>
            </a:r>
            <a:r>
              <a:rPr lang="hu-HU" dirty="0"/>
              <a:t>a paktum irányító és döntéshozó szerve</a:t>
            </a:r>
          </a:p>
          <a:p>
            <a:r>
              <a:rPr lang="hu-HU" b="1" dirty="0"/>
              <a:t>Paktumiroda: </a:t>
            </a:r>
            <a:r>
              <a:rPr lang="hu-HU" dirty="0"/>
              <a:t>a paktumszervezet napi szintű adminisztratív és szervezési feladatainak ellátása</a:t>
            </a:r>
          </a:p>
          <a:p>
            <a:r>
              <a:rPr lang="hu-HU" b="1" dirty="0"/>
              <a:t>Projektmenedzsment: </a:t>
            </a:r>
            <a:r>
              <a:rPr lang="hu-HU" dirty="0"/>
              <a:t>A paktumprojekthez kapcsolódó menedzsment feladatok ellátása</a:t>
            </a:r>
          </a:p>
        </p:txBody>
      </p:sp>
    </p:spTree>
    <p:extLst>
      <p:ext uri="{BB962C8B-B14F-4D97-AF65-F5344CB8AC3E}">
        <p14:creationId xmlns:p14="http://schemas.microsoft.com/office/powerpoint/2010/main" val="106725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2C0184-8DDA-476D-B6C3-CE0B82FF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történt a legutóbbi ülés óta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9165F0-D555-42C0-923C-400E0923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nevezett dokumentumok előzetes verziójának elkészítése és kiküldése a partnereknek</a:t>
            </a:r>
          </a:p>
          <a:p>
            <a:r>
              <a:rPr lang="hu-HU" dirty="0"/>
              <a:t>Vélemények, javaslatok megfogalmazása</a:t>
            </a:r>
          </a:p>
          <a:p>
            <a:r>
              <a:rPr lang="hu-HU" dirty="0"/>
              <a:t>Egyeztetések, javaslatok megvitatása</a:t>
            </a:r>
          </a:p>
          <a:p>
            <a:r>
              <a:rPr lang="hu-HU" dirty="0"/>
              <a:t>Javaslatok átvezetése a dokumentumokban</a:t>
            </a:r>
          </a:p>
          <a:p>
            <a:r>
              <a:rPr lang="hu-HU" dirty="0"/>
              <a:t>A dokumentumok véglegesítése</a:t>
            </a:r>
          </a:p>
        </p:txBody>
      </p:sp>
    </p:spTree>
    <p:extLst>
      <p:ext uri="{BB962C8B-B14F-4D97-AF65-F5344CB8AC3E}">
        <p14:creationId xmlns:p14="http://schemas.microsoft.com/office/powerpoint/2010/main" val="342361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57CBFE-FF46-4039-88E8-7CA0D0C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635C3E-675B-449E-BFD0-A5A6AE49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Foglalkoztatási Fórum és az ICS ülésezési rendje:</a:t>
            </a:r>
          </a:p>
          <a:p>
            <a:pPr lvl="1"/>
            <a:r>
              <a:rPr lang="hu-HU" dirty="0"/>
              <a:t>Összehívás</a:t>
            </a:r>
          </a:p>
          <a:p>
            <a:pPr lvl="1"/>
            <a:r>
              <a:rPr lang="hu-HU" dirty="0"/>
              <a:t>Résztvevők</a:t>
            </a:r>
          </a:p>
          <a:p>
            <a:pPr lvl="1"/>
            <a:r>
              <a:rPr lang="hu-HU" dirty="0"/>
              <a:t>Határozatképesség</a:t>
            </a:r>
          </a:p>
          <a:p>
            <a:pPr lvl="1"/>
            <a:r>
              <a:rPr lang="hu-HU" dirty="0"/>
              <a:t>Napi rendi pontok meghatározása</a:t>
            </a:r>
          </a:p>
          <a:p>
            <a:pPr lvl="1"/>
            <a:r>
              <a:rPr lang="hu-HU" dirty="0"/>
              <a:t>Hozzászólások</a:t>
            </a:r>
          </a:p>
          <a:p>
            <a:pPr lvl="1"/>
            <a:r>
              <a:rPr lang="hu-HU" dirty="0"/>
              <a:t>Döntéshozatal</a:t>
            </a:r>
          </a:p>
          <a:p>
            <a:pPr lvl="1"/>
            <a:r>
              <a:rPr lang="hu-HU" dirty="0"/>
              <a:t>Az ülések dokumentálása</a:t>
            </a:r>
          </a:p>
          <a:p>
            <a:pPr lvl="1"/>
            <a:endParaRPr lang="hu-HU" dirty="0"/>
          </a:p>
          <a:p>
            <a:r>
              <a:rPr lang="hu-HU" dirty="0"/>
              <a:t>Kapcsolattartás</a:t>
            </a:r>
          </a:p>
          <a:p>
            <a:r>
              <a:rPr lang="hu-HU" dirty="0"/>
              <a:t>Képviselet és </a:t>
            </a:r>
            <a:r>
              <a:rPr lang="hu-HU"/>
              <a:t>nyilvánosság szabályai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268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D16002E-01A8-4FC7-9C4F-2EAA5762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292363" cy="936104"/>
          </a:xfrm>
        </p:spPr>
        <p:txBody>
          <a:bodyPr/>
          <a:lstStyle/>
          <a:p>
            <a:r>
              <a:rPr lang="hu-HU" dirty="0"/>
              <a:t>Működési és Monitoring kézikönyv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892E899-2A35-47E0-A4B4-0567C239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Működési és Monitoring kézikönyv célja, alkalmazási területe és hatálya</a:t>
            </a:r>
          </a:p>
          <a:p>
            <a:r>
              <a:rPr lang="hu-HU" dirty="0"/>
              <a:t>Működési folyamatok</a:t>
            </a:r>
          </a:p>
          <a:p>
            <a:pPr lvl="1"/>
            <a:r>
              <a:rPr lang="hu-HU" dirty="0"/>
              <a:t>Partnerség szervezése</a:t>
            </a:r>
          </a:p>
          <a:p>
            <a:pPr lvl="1"/>
            <a:r>
              <a:rPr lang="hu-HU" dirty="0"/>
              <a:t>Stratégiai és működési dokumentumok kidolgozása, felülvizsgálata</a:t>
            </a:r>
          </a:p>
          <a:p>
            <a:pPr lvl="1"/>
            <a:r>
              <a:rPr lang="hu-HU" dirty="0"/>
              <a:t>Projektmenedzsment feladatok</a:t>
            </a:r>
          </a:p>
          <a:p>
            <a:pPr lvl="1"/>
            <a:r>
              <a:rPr lang="hu-HU" dirty="0"/>
              <a:t>Dokumentáció, adminisztráció</a:t>
            </a:r>
          </a:p>
        </p:txBody>
      </p:sp>
    </p:spTree>
    <p:extLst>
      <p:ext uri="{BB962C8B-B14F-4D97-AF65-F5344CB8AC3E}">
        <p14:creationId xmlns:p14="http://schemas.microsoft.com/office/powerpoint/2010/main" val="224472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67CAE-35A3-4FE3-8163-72E3A86A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Működési és Monitoring kézikönyv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48FE52-0614-4901-9A44-CD81026C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Kommunikáció</a:t>
            </a:r>
          </a:p>
          <a:p>
            <a:pPr lvl="1"/>
            <a:r>
              <a:rPr lang="hu-HU" dirty="0"/>
              <a:t>Belső kommunikáció</a:t>
            </a:r>
          </a:p>
          <a:p>
            <a:pPr lvl="1"/>
            <a:r>
              <a:rPr lang="hu-HU" dirty="0"/>
              <a:t>Külső kommunikáció</a:t>
            </a:r>
          </a:p>
          <a:p>
            <a:r>
              <a:rPr lang="hu-HU" dirty="0"/>
              <a:t>Monitoring és értékelés</a:t>
            </a:r>
          </a:p>
          <a:p>
            <a:pPr lvl="1"/>
            <a:r>
              <a:rPr lang="hu-HU" dirty="0"/>
              <a:t>Indikátorok meghatározása</a:t>
            </a:r>
          </a:p>
          <a:p>
            <a:pPr lvl="1"/>
            <a:r>
              <a:rPr lang="hu-HU" dirty="0"/>
              <a:t>A monitoring és értékelési tevékenység</a:t>
            </a:r>
          </a:p>
        </p:txBody>
      </p:sp>
    </p:spTree>
    <p:extLst>
      <p:ext uri="{BB962C8B-B14F-4D97-AF65-F5344CB8AC3E}">
        <p14:creationId xmlns:p14="http://schemas.microsoft.com/office/powerpoint/2010/main" val="269280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71FCF0-7309-4E2E-AF46-BCB617BB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paktum menedzsmentszervezet éves munka- és költségterve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652E2A-BA4F-40C4-AC92-A5D3E8A90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hatályos Támogatási Szerződés alapján készült</a:t>
            </a:r>
          </a:p>
          <a:p>
            <a:r>
              <a:rPr lang="hu-HU" dirty="0"/>
              <a:t>A projektmenedzsment és a paktumiroda feladatai, és ütemezése</a:t>
            </a:r>
          </a:p>
          <a:p>
            <a:r>
              <a:rPr lang="hu-HU" dirty="0"/>
              <a:t>Költségterv a hatályos TSZ tevékenységütemezése alapján</a:t>
            </a:r>
          </a:p>
          <a:p>
            <a:r>
              <a:rPr lang="hu-HU" dirty="0"/>
              <a:t>A féléves gazdasági gyorsjelentések adatkörei, azok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414939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területre</a:t>
            </a:r>
            <a:r>
              <a:rPr lang="en-GB" dirty="0"/>
              <a:t> </a:t>
            </a:r>
            <a:r>
              <a:rPr lang="en-GB" dirty="0" err="1"/>
              <a:t>vonatkozik</a:t>
            </a:r>
            <a:r>
              <a:rPr lang="en-GB" dirty="0"/>
              <a:t>?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0FF511D3-9CFB-4858-A95F-206763612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268760"/>
            <a:ext cx="5400563" cy="54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84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801B0E66-7777-4EEA-A73E-EE8E23430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18558"/>
              </p:ext>
            </p:extLst>
          </p:nvPr>
        </p:nvGraphicFramePr>
        <p:xfrm>
          <a:off x="611560" y="2132856"/>
          <a:ext cx="8064000" cy="38226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45350">
                  <a:extLst>
                    <a:ext uri="{9D8B030D-6E8A-4147-A177-3AD203B41FA5}">
                      <a16:colId xmlns:a16="http://schemas.microsoft.com/office/drawing/2014/main" val="3354973354"/>
                    </a:ext>
                  </a:extLst>
                </a:gridCol>
                <a:gridCol w="2174006">
                  <a:extLst>
                    <a:ext uri="{9D8B030D-6E8A-4147-A177-3AD203B41FA5}">
                      <a16:colId xmlns:a16="http://schemas.microsoft.com/office/drawing/2014/main" val="3781999334"/>
                    </a:ext>
                  </a:extLst>
                </a:gridCol>
                <a:gridCol w="1870638">
                  <a:extLst>
                    <a:ext uri="{9D8B030D-6E8A-4147-A177-3AD203B41FA5}">
                      <a16:colId xmlns:a16="http://schemas.microsoft.com/office/drawing/2014/main" val="4277123875"/>
                    </a:ext>
                  </a:extLst>
                </a:gridCol>
                <a:gridCol w="2174006">
                  <a:extLst>
                    <a:ext uri="{9D8B030D-6E8A-4147-A177-3AD203B41FA5}">
                      <a16:colId xmlns:a16="http://schemas.microsoft.com/office/drawing/2014/main" val="981066862"/>
                    </a:ext>
                  </a:extLst>
                </a:gridCol>
              </a:tblGrid>
              <a:tr h="45987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hu-HU" sz="2200" u="none" strike="noStrike" dirty="0">
                          <a:effectLst/>
                        </a:rPr>
                        <a:t>Település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ctr" fontAlgn="b"/>
                      <a:r>
                        <a:rPr lang="hu-HU" sz="2200" u="none" strike="noStrike" dirty="0">
                          <a:effectLst/>
                        </a:rPr>
                        <a:t>Lakónépeség (2015)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hu-HU" sz="2200" u="none" strike="noStrike">
                          <a:effectLst/>
                        </a:rPr>
                        <a:t>Település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ctr" fontAlgn="b"/>
                      <a:r>
                        <a:rPr lang="hu-HU" sz="2200" u="none" strike="noStrike" dirty="0">
                          <a:effectLst/>
                        </a:rPr>
                        <a:t>Lakónépeség (2015)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124158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 dirty="0">
                          <a:effectLst/>
                        </a:rPr>
                        <a:t>Besenyszög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3 240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Szászberek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1 015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28687"/>
                  </a:ext>
                </a:extLst>
              </a:tr>
              <a:tr h="223579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Csataszög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301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Tiszajenő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1 577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253827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Hunyadfalva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171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Tiszasüly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1 466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58675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Kőtelek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1 617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Tiszavárkony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1 528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21873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Martfű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6 237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 dirty="0">
                          <a:effectLst/>
                        </a:rPr>
                        <a:t>Tószeg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4 275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59568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Nagykörű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1 577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 dirty="0">
                          <a:effectLst/>
                        </a:rPr>
                        <a:t>Újszász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6 054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54620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Rákóczifalva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5 266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 dirty="0">
                          <a:effectLst/>
                        </a:rPr>
                        <a:t>Vezseny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609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48321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Rákócziújfalu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1 952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 dirty="0">
                          <a:effectLst/>
                        </a:rPr>
                        <a:t>Zagyvarékas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3 422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10167"/>
                  </a:ext>
                </a:extLst>
              </a:tr>
              <a:tr h="23690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2200" u="none" strike="noStrike">
                          <a:effectLst/>
                        </a:rPr>
                        <a:t>Szajol</a:t>
                      </a:r>
                      <a:endParaRPr lang="hu-HU" sz="2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b"/>
                      <a:r>
                        <a:rPr lang="hu-HU" sz="2200" u="none" strike="noStrike" dirty="0">
                          <a:effectLst/>
                        </a:rPr>
                        <a:t>3 718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3452" marR="13452" marT="13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419619"/>
                  </a:ext>
                </a:extLst>
              </a:tr>
            </a:tbl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DF923AFE-5A4A-4B39-8C7B-0A3633F5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szolnoki járási foglalkoztatási paktum települései </a:t>
            </a:r>
          </a:p>
        </p:txBody>
      </p:sp>
    </p:spTree>
    <p:extLst>
      <p:ext uri="{BB962C8B-B14F-4D97-AF65-F5344CB8AC3E}">
        <p14:creationId xmlns:p14="http://schemas.microsoft.com/office/powerpoint/2010/main" val="9201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információkra</a:t>
            </a:r>
            <a:r>
              <a:rPr lang="en-GB" dirty="0"/>
              <a:t> </a:t>
            </a:r>
            <a:r>
              <a:rPr lang="en-GB" dirty="0" err="1"/>
              <a:t>támaszkodunk</a:t>
            </a:r>
            <a:r>
              <a:rPr lang="en-GB" dirty="0"/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3584"/>
            <a:ext cx="2520280" cy="25202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9568"/>
            <a:ext cx="2664296" cy="26642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0" y="3212976"/>
            <a:ext cx="2219568" cy="221956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7801" y="1844824"/>
            <a:ext cx="2667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/>
              <a:t>Szekunder</a:t>
            </a:r>
            <a:r>
              <a:rPr lang="en-GB" sz="2400" dirty="0"/>
              <a:t> </a:t>
            </a:r>
            <a:r>
              <a:rPr lang="en-GB" sz="2400" dirty="0" err="1"/>
              <a:t>adatok</a:t>
            </a:r>
            <a:br>
              <a:rPr lang="en-GB" sz="2400" dirty="0"/>
            </a:br>
            <a:r>
              <a:rPr lang="en-GB" sz="2400" dirty="0" err="1"/>
              <a:t>vizsgálata</a:t>
            </a:r>
            <a:endParaRPr lang="en-GB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419872" y="1844824"/>
            <a:ext cx="233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Dokumentum-elemzés</a:t>
            </a:r>
            <a:endParaRPr lang="en-GB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26582" y="1844823"/>
            <a:ext cx="256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Igényfelmérések</a:t>
            </a:r>
            <a:r>
              <a:rPr lang="en-GB" sz="2400" dirty="0"/>
              <a:t>, primer </a:t>
            </a:r>
            <a:r>
              <a:rPr lang="en-GB" sz="2400" dirty="0" err="1"/>
              <a:t>kutatás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320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lakónépesség, és ezáltal a munkaerő-kínálat folyamatos csökkenést mutat</a:t>
            </a:r>
          </a:p>
          <a:p>
            <a:r>
              <a:rPr lang="hu-HU" dirty="0"/>
              <a:t>Nagy kihívást jelent a természetes fogyás és a lakosság elöregedése</a:t>
            </a:r>
          </a:p>
          <a:p>
            <a:r>
              <a:rPr lang="hu-HU" dirty="0"/>
              <a:t>Kevés a működő vállalkozás, ezek is jellemzően kis méretűek</a:t>
            </a:r>
          </a:p>
          <a:p>
            <a:r>
              <a:rPr lang="hu-HU" dirty="0"/>
              <a:t>Nagyok a különbségek a települések között</a:t>
            </a:r>
          </a:p>
          <a:p>
            <a:r>
              <a:rPr lang="hu-HU" dirty="0"/>
              <a:t>Kevés a  bölcsőde</a:t>
            </a:r>
          </a:p>
          <a:p>
            <a:r>
              <a:rPr lang="hu-HU" dirty="0"/>
              <a:t>Szolnok gazdasági-oktatási pozíciója, hatása jelentős a térségre</a:t>
            </a:r>
          </a:p>
          <a:p>
            <a:r>
              <a:rPr lang="hu-HU" dirty="0"/>
              <a:t>A Szolnok centrikus közösségi közlekedés nehezítheti a paktumterület települései közötti ingázást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92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Foglalkoztatási stratégia célrendszere - Jövőkép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400" dirty="0"/>
              <a:t>A Szolnoki járás munkaerőkínálata képessé válik a munkaerőkereslethez történő rugalmas alkalmazkodáshoz, ezáltal a hiányszakmákban felmerülő álláshelyek betöltésének ideje is felgyorsul. Mindez annak is köszönhető, hogy szakképzési rendszer szorosabban együttműködve a munkáltatókkal folyamatosan biztosítja a megfelelő mennyiségű és minőségű munkaerő utánpótlását. A munkaerőpiaci és gazdasági szereplők közötti együttműködéseknek köszönhetően erősödik a vállalkozások versenyképessége, amely hozzájárul a foglalkoztatás minőségének növekedéséhez. Megkezdődik a leszakadó települések gazdasági felzárkózása, melynek következtében a nyilvántartott álláskeresők száma a munkanélküliséggel jobban sújtott területeken is a közfoglalkoztatástól függetlenül csökkenésnek indul.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836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A Foglalkoztatási stratégia célrendszere Átfogó, Specifikus, horizontális célok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906C1A-FB69-49D4-AE9D-6D6FE9B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7" y="1556792"/>
            <a:ext cx="8989711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1615</Words>
  <Application>Microsoft Office PowerPoint</Application>
  <PresentationFormat>Diavetítés a képernyőre (4:3 oldalarány)</PresentationFormat>
  <Paragraphs>291</Paragraphs>
  <Slides>34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Office-téma</vt:lpstr>
      <vt:lpstr>Paktum ülés  Martfű, 2017. szeptember 27.</vt:lpstr>
      <vt:lpstr>Mai ülés tárgya</vt:lpstr>
      <vt:lpstr>Mi történt a legutóbbi ülés óta</vt:lpstr>
      <vt:lpstr>Milyen területre vonatkozik?</vt:lpstr>
      <vt:lpstr>A szolnoki járási foglalkoztatási paktum települései </vt:lpstr>
      <vt:lpstr>Milyen információkra támaszkodunk?</vt:lpstr>
      <vt:lpstr>Összegzés</vt:lpstr>
      <vt:lpstr>A Foglalkoztatási stratégia célrendszere - Jövőkép</vt:lpstr>
      <vt:lpstr>A Foglalkoztatási stratégia célrendszere Átfogó, Specifikus, horizontális célok</vt:lpstr>
      <vt:lpstr>A specifikus célokhoz kapcsolódó Prioritások - változások</vt:lpstr>
      <vt:lpstr>A helyi gazdaság versenyképességének erősítése</vt:lpstr>
      <vt:lpstr>Munkaerőpiaci integráció</vt:lpstr>
      <vt:lpstr>Munkavállalási feltételek javítása</vt:lpstr>
      <vt:lpstr>Erős, és hosszútávra szóló partnerség megteremtése </vt:lpstr>
      <vt:lpstr>ICS éves Munkaterve – Főbb feladatok</vt:lpstr>
      <vt:lpstr>ICS munkaterv - Ütemterv</vt:lpstr>
      <vt:lpstr>ICS munkaterv - Ütemterv</vt:lpstr>
      <vt:lpstr>ICS munkaterv - Ütemterv</vt:lpstr>
      <vt:lpstr>ICS munkaterv - Ütemterv</vt:lpstr>
      <vt:lpstr>Projektterv - Munkáltatók érzékenyítése a hátrányos helyzetű munkavállalók fogadására</vt:lpstr>
      <vt:lpstr>Projektterv - Munkáltatók érzékenyítése a hátrányos helyzetű munkavállalók fogadására</vt:lpstr>
      <vt:lpstr>Projektterv - Munkáltatók érzékenyítése a hátrányos helyzetű munkavállalók fogadására</vt:lpstr>
      <vt:lpstr>Projektterv - A térségben működő munkáltatók versenyképességének erősítése a munkavállalók fejlesztésével</vt:lpstr>
      <vt:lpstr>Projektterv - A térségben működő munkáltatók versenyképességének erősítése a munkavállalók fejlesztésével</vt:lpstr>
      <vt:lpstr>Projektterv - A térségben működő munkáltatók versenyképességének erősítése a munkavállalók fejlesztésével</vt:lpstr>
      <vt:lpstr>Projektterv - Az üzleti szolgáltatások fejlesztése a foglalkoztatási szint növelése érdekében</vt:lpstr>
      <vt:lpstr>Projektterv - Az üzleti szolgáltatások fejlesztése a foglalkoztatási szint növelése érdekében</vt:lpstr>
      <vt:lpstr>Projektterv - Az üzleti szolgáltatások fejlesztése a foglalkoztatási szint növelése érdekében</vt:lpstr>
      <vt:lpstr>fakadóan felelős a paktumszervezet napi szintű adminisztratív és szervezési feladatainak ellátásáért</vt:lpstr>
      <vt:lpstr>PowerPoint-bemutató</vt:lpstr>
      <vt:lpstr>KÖSZÖNÖM  A FIGYELMET!</vt:lpstr>
      <vt:lpstr>Működési és Monitoring kézikönyv</vt:lpstr>
      <vt:lpstr>Működési és Monitoring kézikönyv</vt:lpstr>
      <vt:lpstr>A paktum menedzsmentszervezet éves munka- és költségterve 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Juhász Attila</cp:lastModifiedBy>
  <cp:revision>103</cp:revision>
  <dcterms:created xsi:type="dcterms:W3CDTF">2014-03-03T11:13:53Z</dcterms:created>
  <dcterms:modified xsi:type="dcterms:W3CDTF">2017-09-26T14:41:00Z</dcterms:modified>
</cp:coreProperties>
</file>